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36" r:id="rId3"/>
    <p:sldId id="297" r:id="rId4"/>
    <p:sldId id="346" r:id="rId5"/>
    <p:sldId id="306" r:id="rId6"/>
    <p:sldId id="345" r:id="rId7"/>
    <p:sldId id="299" r:id="rId8"/>
    <p:sldId id="338" r:id="rId9"/>
    <p:sldId id="348" r:id="rId10"/>
    <p:sldId id="347" r:id="rId11"/>
    <p:sldId id="350" r:id="rId12"/>
    <p:sldId id="351" r:id="rId13"/>
    <p:sldId id="352" r:id="rId14"/>
    <p:sldId id="339" r:id="rId15"/>
    <p:sldId id="298" r:id="rId16"/>
    <p:sldId id="301" r:id="rId17"/>
    <p:sldId id="302" r:id="rId18"/>
    <p:sldId id="340" r:id="rId19"/>
    <p:sldId id="341" r:id="rId20"/>
    <p:sldId id="355" r:id="rId21"/>
    <p:sldId id="358" r:id="rId22"/>
    <p:sldId id="342" r:id="rId23"/>
    <p:sldId id="356" r:id="rId24"/>
    <p:sldId id="363" r:id="rId25"/>
    <p:sldId id="349" r:id="rId26"/>
    <p:sldId id="359" r:id="rId27"/>
    <p:sldId id="361" r:id="rId28"/>
    <p:sldId id="353" r:id="rId29"/>
    <p:sldId id="354" r:id="rId30"/>
    <p:sldId id="360" r:id="rId31"/>
    <p:sldId id="303" r:id="rId32"/>
    <p:sldId id="333" r:id="rId33"/>
    <p:sldId id="334" r:id="rId34"/>
    <p:sldId id="329" r:id="rId35"/>
    <p:sldId id="330" r:id="rId36"/>
    <p:sldId id="331" r:id="rId37"/>
    <p:sldId id="332" r:id="rId38"/>
    <p:sldId id="343" r:id="rId39"/>
    <p:sldId id="344" r:id="rId40"/>
    <p:sldId id="335" r:id="rId41"/>
    <p:sldId id="295" r:id="rId42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02" autoAdjust="0"/>
    <p:restoredTop sz="86410" autoAdjust="0"/>
  </p:normalViewPr>
  <p:slideViewPr>
    <p:cSldViewPr snapToGrid="0">
      <p:cViewPr varScale="1">
        <p:scale>
          <a:sx n="114" d="100"/>
          <a:sy n="114" d="100"/>
        </p:scale>
        <p:origin x="73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6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400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24F51B-F079-42E4-9253-32A4532781D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B66706E-6037-42C3-8378-6B7CA0A58899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300"/>
            </a:spcAft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1) Condividere il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</a:rPr>
            <a:t> processo di costruzione del Piano Sociale di Zona (</a:t>
          </a:r>
          <a:r>
            <a:rPr lang="it-IT" sz="2000" b="1" kern="1200" dirty="0" err="1">
              <a:solidFill>
                <a:schemeClr val="tx1"/>
              </a:solidFill>
              <a:latin typeface="Candara" panose="020E0502030303020204" pitchFamily="34" charset="0"/>
            </a:rPr>
            <a:t>PSdZ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</a:rPr>
            <a:t>) 2024-2026 </a:t>
          </a:r>
        </a:p>
        <a:p>
          <a:pPr algn="l">
            <a:lnSpc>
              <a:spcPct val="100000"/>
            </a:lnSpc>
            <a:spcAft>
              <a:spcPts val="3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Attività realizzate </a:t>
          </a:r>
        </a:p>
        <a:p>
          <a:pPr algn="l">
            <a:lnSpc>
              <a:spcPct val="100000"/>
            </a:lnSpc>
            <a:spcAft>
              <a:spcPts val="3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La fase di partecipazione e di coinvolgimento degli stakeholder</a:t>
          </a:r>
        </a:p>
      </dgm:t>
    </dgm:pt>
    <dgm:pt modelId="{269CDD48-4762-478C-B270-6F9BF2700CA9}" type="parTrans" cxnId="{7B29E4F3-0B39-49EA-8E5E-73B86C501B81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AA6EB79C-8535-45C2-A955-242919A619EB}" type="sibTrans" cxnId="{7B29E4F3-0B39-49EA-8E5E-73B86C501B81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F71B7191-7B7E-42F9-AC97-F8395D895DEC}">
      <dgm:prSet custT="1"/>
      <dgm:spPr/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2) Descrivere la Struttura del </a:t>
          </a:r>
          <a:r>
            <a:rPr lang="it-IT" sz="2000" b="1" kern="1200" dirty="0" err="1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PSdZ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 2024-2026 del Distretto LT/5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</a:t>
          </a:r>
          <a:r>
            <a:rPr lang="it-IT" sz="1800" b="0" kern="1200" dirty="0">
              <a:solidFill>
                <a:prstClr val="black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L’indice del Piano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</a:p>
      </dgm:t>
    </dgm:pt>
    <dgm:pt modelId="{E38141FD-976F-41D2-9E90-BB077E9FA2B3}" type="parTrans" cxnId="{8ABCDC58-2A84-45FA-B42F-8C19FD05A7B9}">
      <dgm:prSet/>
      <dgm:spPr/>
      <dgm:t>
        <a:bodyPr/>
        <a:lstStyle/>
        <a:p>
          <a:endParaRPr lang="it-IT" sz="3200" b="1">
            <a:solidFill>
              <a:schemeClr val="tx1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B3AC2B43-FEB5-423C-915C-305D5A000217}" type="sibTrans" cxnId="{8ABCDC58-2A84-45FA-B42F-8C19FD05A7B9}">
      <dgm:prSet/>
      <dgm:spPr/>
      <dgm:t>
        <a:bodyPr/>
        <a:lstStyle/>
        <a:p>
          <a:endParaRPr lang="it-IT" sz="3200" b="1">
            <a:solidFill>
              <a:schemeClr val="tx1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5E248636-AE56-4CFF-8DDF-0370AC5DC0C3}">
      <dgm:prSet custT="1"/>
      <dgm:spPr/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3) Illustrare i contenuti del Piano e le future strategie d’intervento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Gli obiettivi strategici e le priorità d’intervento del </a:t>
          </a:r>
          <a:r>
            <a:rPr lang="it-IT" sz="1800" b="0" kern="1200" dirty="0" err="1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PSdZ</a:t>
          </a: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2024-2026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Azioni di sistema e interventi nei servizi</a:t>
          </a:r>
        </a:p>
      </dgm:t>
    </dgm:pt>
    <dgm:pt modelId="{A966CB29-3D6D-4ACB-9A8C-1E0A71DF521C}" type="parTrans" cxnId="{0439C0EC-93CB-46C9-8DEC-BC019965AF00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40E84B70-9E1E-4A72-B40C-5AEB9F374E81}" type="sibTrans" cxnId="{0439C0EC-93CB-46C9-8DEC-BC019965AF00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DCCFE795-0EBF-496E-8B87-12B601F5EA83}" type="pres">
      <dgm:prSet presAssocID="{2C24F51B-F079-42E4-9253-32A4532781DA}" presName="vert0" presStyleCnt="0">
        <dgm:presLayoutVars>
          <dgm:dir/>
          <dgm:animOne val="branch"/>
          <dgm:animLvl val="lvl"/>
        </dgm:presLayoutVars>
      </dgm:prSet>
      <dgm:spPr/>
    </dgm:pt>
    <dgm:pt modelId="{B3B22E42-66E3-448D-896C-36C5A93EF333}" type="pres">
      <dgm:prSet presAssocID="{0B66706E-6037-42C3-8378-6B7CA0A58899}" presName="thickLine" presStyleLbl="alignNode1" presStyleIdx="0" presStyleCnt="3"/>
      <dgm:spPr/>
    </dgm:pt>
    <dgm:pt modelId="{16D1F1F1-DDBE-410B-A0ED-9523437C0A72}" type="pres">
      <dgm:prSet presAssocID="{0B66706E-6037-42C3-8378-6B7CA0A58899}" presName="horz1" presStyleCnt="0"/>
      <dgm:spPr/>
    </dgm:pt>
    <dgm:pt modelId="{8F45A194-7764-4EC8-B7F0-9ED1E9173C7D}" type="pres">
      <dgm:prSet presAssocID="{0B66706E-6037-42C3-8378-6B7CA0A58899}" presName="tx1" presStyleLbl="revTx" presStyleIdx="0" presStyleCnt="3" custScaleY="147401"/>
      <dgm:spPr/>
    </dgm:pt>
    <dgm:pt modelId="{741C4BB3-598D-49B0-B3D5-9805D3F09F2C}" type="pres">
      <dgm:prSet presAssocID="{0B66706E-6037-42C3-8378-6B7CA0A58899}" presName="vert1" presStyleCnt="0"/>
      <dgm:spPr/>
    </dgm:pt>
    <dgm:pt modelId="{FD97E503-CD87-4BB7-8EFB-FB58C9158F1B}" type="pres">
      <dgm:prSet presAssocID="{F71B7191-7B7E-42F9-AC97-F8395D895DEC}" presName="thickLine" presStyleLbl="alignNode1" presStyleIdx="1" presStyleCnt="3" custLinFactNeighborX="1054" custLinFactNeighborY="-32588"/>
      <dgm:spPr/>
    </dgm:pt>
    <dgm:pt modelId="{072CA3A6-6541-4BCD-89B8-AEE373665469}" type="pres">
      <dgm:prSet presAssocID="{F71B7191-7B7E-42F9-AC97-F8395D895DEC}" presName="horz1" presStyleCnt="0"/>
      <dgm:spPr/>
    </dgm:pt>
    <dgm:pt modelId="{DFACAB48-201C-4494-B50C-E2B6AAB6AFB7}" type="pres">
      <dgm:prSet presAssocID="{F71B7191-7B7E-42F9-AC97-F8395D895DEC}" presName="tx1" presStyleLbl="revTx" presStyleIdx="1" presStyleCnt="3" custScaleY="110538" custLinFactNeighborY="-26490"/>
      <dgm:spPr/>
    </dgm:pt>
    <dgm:pt modelId="{7FBAD26A-340F-4F15-9D1D-4E6AA9740F10}" type="pres">
      <dgm:prSet presAssocID="{F71B7191-7B7E-42F9-AC97-F8395D895DEC}" presName="vert1" presStyleCnt="0"/>
      <dgm:spPr/>
    </dgm:pt>
    <dgm:pt modelId="{486178C4-582C-4898-80D3-EB1CB579CD07}" type="pres">
      <dgm:prSet presAssocID="{5E248636-AE56-4CFF-8DDF-0370AC5DC0C3}" presName="thickLine" presStyleLbl="alignNode1" presStyleIdx="2" presStyleCnt="3"/>
      <dgm:spPr/>
    </dgm:pt>
    <dgm:pt modelId="{7A5567E1-E85A-4E07-BBB8-7DC5F9AF09D9}" type="pres">
      <dgm:prSet presAssocID="{5E248636-AE56-4CFF-8DDF-0370AC5DC0C3}" presName="horz1" presStyleCnt="0"/>
      <dgm:spPr/>
    </dgm:pt>
    <dgm:pt modelId="{62D9FDFF-1666-41B2-BF31-CD80AD0679A0}" type="pres">
      <dgm:prSet presAssocID="{5E248636-AE56-4CFF-8DDF-0370AC5DC0C3}" presName="tx1" presStyleLbl="revTx" presStyleIdx="2" presStyleCnt="3" custScaleY="140506"/>
      <dgm:spPr/>
    </dgm:pt>
    <dgm:pt modelId="{0FCBB3EC-2E50-474C-A233-D9D4A290D4C3}" type="pres">
      <dgm:prSet presAssocID="{5E248636-AE56-4CFF-8DDF-0370AC5DC0C3}" presName="vert1" presStyleCnt="0"/>
      <dgm:spPr/>
    </dgm:pt>
  </dgm:ptLst>
  <dgm:cxnLst>
    <dgm:cxn modelId="{34D00131-6385-4EB6-9CD3-6F349F1D6563}" type="presOf" srcId="{F71B7191-7B7E-42F9-AC97-F8395D895DEC}" destId="{DFACAB48-201C-4494-B50C-E2B6AAB6AFB7}" srcOrd="0" destOrd="0" presId="urn:microsoft.com/office/officeart/2008/layout/LinedList"/>
    <dgm:cxn modelId="{6537D165-C6CF-456B-988C-4125FF379C71}" type="presOf" srcId="{0B66706E-6037-42C3-8378-6B7CA0A58899}" destId="{8F45A194-7764-4EC8-B7F0-9ED1E9173C7D}" srcOrd="0" destOrd="0" presId="urn:microsoft.com/office/officeart/2008/layout/LinedList"/>
    <dgm:cxn modelId="{8ABCDC58-2A84-45FA-B42F-8C19FD05A7B9}" srcId="{2C24F51B-F079-42E4-9253-32A4532781DA}" destId="{F71B7191-7B7E-42F9-AC97-F8395D895DEC}" srcOrd="1" destOrd="0" parTransId="{E38141FD-976F-41D2-9E90-BB077E9FA2B3}" sibTransId="{B3AC2B43-FEB5-423C-915C-305D5A000217}"/>
    <dgm:cxn modelId="{6745F08F-1B21-46DC-8653-C89C3DB09234}" type="presOf" srcId="{2C24F51B-F079-42E4-9253-32A4532781DA}" destId="{DCCFE795-0EBF-496E-8B87-12B601F5EA83}" srcOrd="0" destOrd="0" presId="urn:microsoft.com/office/officeart/2008/layout/LinedList"/>
    <dgm:cxn modelId="{5390D1BE-D3AE-49D3-80D7-C0EA4B2E12F6}" type="presOf" srcId="{5E248636-AE56-4CFF-8DDF-0370AC5DC0C3}" destId="{62D9FDFF-1666-41B2-BF31-CD80AD0679A0}" srcOrd="0" destOrd="0" presId="urn:microsoft.com/office/officeart/2008/layout/LinedList"/>
    <dgm:cxn modelId="{0439C0EC-93CB-46C9-8DEC-BC019965AF00}" srcId="{2C24F51B-F079-42E4-9253-32A4532781DA}" destId="{5E248636-AE56-4CFF-8DDF-0370AC5DC0C3}" srcOrd="2" destOrd="0" parTransId="{A966CB29-3D6D-4ACB-9A8C-1E0A71DF521C}" sibTransId="{40E84B70-9E1E-4A72-B40C-5AEB9F374E81}"/>
    <dgm:cxn modelId="{7B29E4F3-0B39-49EA-8E5E-73B86C501B81}" srcId="{2C24F51B-F079-42E4-9253-32A4532781DA}" destId="{0B66706E-6037-42C3-8378-6B7CA0A58899}" srcOrd="0" destOrd="0" parTransId="{269CDD48-4762-478C-B270-6F9BF2700CA9}" sibTransId="{AA6EB79C-8535-45C2-A955-242919A619EB}"/>
    <dgm:cxn modelId="{0701373B-8278-4C7B-9478-A908BDF26D60}" type="presParOf" srcId="{DCCFE795-0EBF-496E-8B87-12B601F5EA83}" destId="{B3B22E42-66E3-448D-896C-36C5A93EF333}" srcOrd="0" destOrd="0" presId="urn:microsoft.com/office/officeart/2008/layout/LinedList"/>
    <dgm:cxn modelId="{278AA9BC-A43E-4BC1-9F5A-7F98F6A7F386}" type="presParOf" srcId="{DCCFE795-0EBF-496E-8B87-12B601F5EA83}" destId="{16D1F1F1-DDBE-410B-A0ED-9523437C0A72}" srcOrd="1" destOrd="0" presId="urn:microsoft.com/office/officeart/2008/layout/LinedList"/>
    <dgm:cxn modelId="{66F1609A-1CEC-4F2E-8152-41D32DD73463}" type="presParOf" srcId="{16D1F1F1-DDBE-410B-A0ED-9523437C0A72}" destId="{8F45A194-7764-4EC8-B7F0-9ED1E9173C7D}" srcOrd="0" destOrd="0" presId="urn:microsoft.com/office/officeart/2008/layout/LinedList"/>
    <dgm:cxn modelId="{73D5F015-23EE-413A-8766-2E55F4FD2994}" type="presParOf" srcId="{16D1F1F1-DDBE-410B-A0ED-9523437C0A72}" destId="{741C4BB3-598D-49B0-B3D5-9805D3F09F2C}" srcOrd="1" destOrd="0" presId="urn:microsoft.com/office/officeart/2008/layout/LinedList"/>
    <dgm:cxn modelId="{5353A7A0-06C7-41C0-B74B-10DCB8B3E72C}" type="presParOf" srcId="{DCCFE795-0EBF-496E-8B87-12B601F5EA83}" destId="{FD97E503-CD87-4BB7-8EFB-FB58C9158F1B}" srcOrd="2" destOrd="0" presId="urn:microsoft.com/office/officeart/2008/layout/LinedList"/>
    <dgm:cxn modelId="{99D93B19-6770-4ED6-B0F7-78EE8FB15B59}" type="presParOf" srcId="{DCCFE795-0EBF-496E-8B87-12B601F5EA83}" destId="{072CA3A6-6541-4BCD-89B8-AEE373665469}" srcOrd="3" destOrd="0" presId="urn:microsoft.com/office/officeart/2008/layout/LinedList"/>
    <dgm:cxn modelId="{4ECF35B5-7EC3-403B-82CB-C5F06B2DA1A5}" type="presParOf" srcId="{072CA3A6-6541-4BCD-89B8-AEE373665469}" destId="{DFACAB48-201C-4494-B50C-E2B6AAB6AFB7}" srcOrd="0" destOrd="0" presId="urn:microsoft.com/office/officeart/2008/layout/LinedList"/>
    <dgm:cxn modelId="{28BBCC65-3BBE-4990-9884-EFB5A2C39496}" type="presParOf" srcId="{072CA3A6-6541-4BCD-89B8-AEE373665469}" destId="{7FBAD26A-340F-4F15-9D1D-4E6AA9740F10}" srcOrd="1" destOrd="0" presId="urn:microsoft.com/office/officeart/2008/layout/LinedList"/>
    <dgm:cxn modelId="{BF16C9DD-DC13-4210-A964-82A81D1A7E77}" type="presParOf" srcId="{DCCFE795-0EBF-496E-8B87-12B601F5EA83}" destId="{486178C4-582C-4898-80D3-EB1CB579CD07}" srcOrd="4" destOrd="0" presId="urn:microsoft.com/office/officeart/2008/layout/LinedList"/>
    <dgm:cxn modelId="{A1818861-06BE-4BEC-8A39-4365DE5EA315}" type="presParOf" srcId="{DCCFE795-0EBF-496E-8B87-12B601F5EA83}" destId="{7A5567E1-E85A-4E07-BBB8-7DC5F9AF09D9}" srcOrd="5" destOrd="0" presId="urn:microsoft.com/office/officeart/2008/layout/LinedList"/>
    <dgm:cxn modelId="{4322728A-A47F-4D44-B724-90052159CE41}" type="presParOf" srcId="{7A5567E1-E85A-4E07-BBB8-7DC5F9AF09D9}" destId="{62D9FDFF-1666-41B2-BF31-CD80AD0679A0}" srcOrd="0" destOrd="0" presId="urn:microsoft.com/office/officeart/2008/layout/LinedList"/>
    <dgm:cxn modelId="{B2686741-5BD4-4232-8DB4-4BB4395BB6D0}" type="presParOf" srcId="{7A5567E1-E85A-4E07-BBB8-7DC5F9AF09D9}" destId="{0FCBB3EC-2E50-474C-A233-D9D4A290D4C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AC3ED2-6701-4E5E-A0F8-7BD07489008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6FFDF5D-57E0-4768-89FC-18FAE1275CAC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</a:rPr>
            <a:t>Analisi domanda e offerta sociale - Censimento spesa sociale dei Comuni </a:t>
          </a:r>
        </a:p>
      </dgm:t>
    </dgm:pt>
    <dgm:pt modelId="{C4CF5299-C3AE-4641-A2F6-63A33DFE1717}" type="parTrans" cxnId="{C7C78C86-0992-42CD-89F7-E747630C4B4D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93263C32-4A9C-4885-8FD8-251B3D2DFD2F}" type="sibTrans" cxnId="{C7C78C86-0992-42CD-89F7-E747630C4B4D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3763E9B9-54C1-423B-A83B-71943F630558}">
      <dgm:prSet phldrT="[Testo]" custT="1"/>
      <dgm:spPr/>
      <dgm:t>
        <a:bodyPr/>
        <a:lstStyle/>
        <a:p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  <a:ea typeface="+mn-ea"/>
              <a:cs typeface="+mn-cs"/>
            </a:rPr>
            <a:t>Obiettivi strategici e priorità d’intervento</a:t>
          </a:r>
        </a:p>
      </dgm:t>
    </dgm:pt>
    <dgm:pt modelId="{72F06368-F537-4CB2-82AC-3851E9552CB3}" type="parTrans" cxnId="{00B80B8A-2F32-485E-891A-A691CA9417D3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A9FC8EB4-EC0F-4961-8671-B62F7B9769F8}" type="sibTrans" cxnId="{00B80B8A-2F32-485E-891A-A691CA9417D3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BE48B285-DC91-4FDA-AB69-52AEDB2E05E6}">
      <dgm:prSet phldrT="[Testo]" custT="1"/>
      <dgm:spPr>
        <a:solidFill>
          <a:srgbClr val="1148FF"/>
        </a:solidFill>
      </dgm:spPr>
      <dgm:t>
        <a:bodyPr/>
        <a:lstStyle/>
        <a:p>
          <a:r>
            <a:rPr lang="it-IT" sz="2000" b="1" dirty="0">
              <a:latin typeface="Candara" panose="020E0502030303020204" pitchFamily="34" charset="0"/>
            </a:rPr>
            <a:t>Fase 2: Partecipazione</a:t>
          </a:r>
        </a:p>
      </dgm:t>
    </dgm:pt>
    <dgm:pt modelId="{9D2183EE-742C-4192-8203-D5F95CCBB177}" type="parTrans" cxnId="{036BBE65-149E-4E38-9574-FF2398C33038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61730BC8-3995-440D-9C98-FC5293C31CF2}" type="sibTrans" cxnId="{036BBE65-149E-4E38-9574-FF2398C33038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0CEE71F2-9EF9-4DBE-AAF7-F2EB9C0C5958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</a:rPr>
            <a:t>Approvazione PSDZ (Comitato istituzionale) </a:t>
          </a:r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  <a:sym typeface="Wingdings" panose="05000000000000000000" pitchFamily="2" charset="2"/>
            </a:rPr>
            <a:t> </a:t>
          </a:r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</a:rPr>
            <a:t>Regione Lazio</a:t>
          </a:r>
        </a:p>
      </dgm:t>
    </dgm:pt>
    <dgm:pt modelId="{696A916D-3472-4083-A016-36E04133D7BC}" type="parTrans" cxnId="{D8E4B1D5-5379-49E7-8E5B-68B053CECC68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C069A629-21BD-477C-B406-5463E0379B91}" type="sibTrans" cxnId="{D8E4B1D5-5379-49E7-8E5B-68B053CECC68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DFBAF4DE-E623-4621-B948-4B0358F96B6B}">
      <dgm:prSet phldrT="[Testo]" custT="1"/>
      <dgm:spPr>
        <a:solidFill>
          <a:srgbClr val="1148FF"/>
        </a:solidFill>
      </dgm:spPr>
      <dgm:t>
        <a:bodyPr/>
        <a:lstStyle/>
        <a:p>
          <a:pPr>
            <a:spcAft>
              <a:spcPts val="0"/>
            </a:spcAft>
          </a:pPr>
          <a:r>
            <a:rPr lang="it-IT" sz="2000" b="1" dirty="0">
              <a:latin typeface="Candara" panose="020E0502030303020204" pitchFamily="34" charset="0"/>
            </a:rPr>
            <a:t>Fase 3: </a:t>
          </a:r>
        </a:p>
        <a:p>
          <a:pPr>
            <a:spcAft>
              <a:spcPct val="35000"/>
            </a:spcAft>
          </a:pPr>
          <a:r>
            <a:rPr lang="it-IT" sz="2000" b="1" dirty="0">
              <a:latin typeface="Candara" panose="020E0502030303020204" pitchFamily="34" charset="0"/>
            </a:rPr>
            <a:t>Stesura e approvazione PSDZ</a:t>
          </a:r>
        </a:p>
      </dgm:t>
    </dgm:pt>
    <dgm:pt modelId="{A771E9A7-063B-41D2-A148-1346598F1413}" type="parTrans" cxnId="{CD53A8F7-BADF-438D-8DB2-92229BCB919E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45666D9A-FBD3-4E83-9E1F-94BDB967AEEC}" type="sibTrans" cxnId="{CD53A8F7-BADF-438D-8DB2-92229BCB919E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A271779E-F238-461B-A28A-2A0386038333}">
      <dgm:prSet phldrT="[Testo]" custT="1"/>
      <dgm:spPr/>
      <dgm:t>
        <a:bodyPr/>
        <a:lstStyle/>
        <a:p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Campagna di comunicazione - Avviso pubblico per la partecipazione</a:t>
          </a:r>
        </a:p>
      </dgm:t>
    </dgm:pt>
    <dgm:pt modelId="{BB229548-EA05-4C6D-9436-8455C544BCCE}" type="parTrans" cxnId="{73CBDE12-0448-49BC-BF5E-9FF285D91619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6238245F-F94E-42CB-8A27-10EAACE9D909}" type="sibTrans" cxnId="{73CBDE12-0448-49BC-BF5E-9FF285D91619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53D4633B-27BC-4E83-BBB4-2C5D918A876C}">
      <dgm:prSet phldrT="[Testo]" custT="1"/>
      <dgm:spPr>
        <a:solidFill>
          <a:srgbClr val="1148FF"/>
        </a:solidFill>
      </dgm:spPr>
      <dgm:t>
        <a:bodyPr/>
        <a:lstStyle/>
        <a:p>
          <a:r>
            <a:rPr lang="it-IT" sz="2000" b="1" dirty="0">
              <a:latin typeface="Candara" panose="020E0502030303020204" pitchFamily="34" charset="0"/>
            </a:rPr>
            <a:t>Fase 1: </a:t>
          </a:r>
        </a:p>
        <a:p>
          <a:r>
            <a:rPr lang="it-IT" sz="2000" b="1" dirty="0">
              <a:latin typeface="Candara" panose="020E0502030303020204" pitchFamily="34" charset="0"/>
            </a:rPr>
            <a:t>Programmazione</a:t>
          </a:r>
        </a:p>
      </dgm:t>
    </dgm:pt>
    <dgm:pt modelId="{3A0E7CFC-0B1F-4EEB-A1E2-70E4F62CE2C6}" type="sibTrans" cxnId="{9FD58A22-6675-4524-A81F-E8D1D3ACD451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12515DB0-CE27-4690-A160-C187385CF79A}" type="parTrans" cxnId="{9FD58A22-6675-4524-A81F-E8D1D3ACD451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AC8BF0C9-DEC7-447F-8227-1D01ADDAE5C0}">
      <dgm:prSet phldrT="[Testo]" custT="1"/>
      <dgm:spPr>
        <a:solidFill>
          <a:srgbClr val="1148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800" b="1" i="1" dirty="0">
              <a:latin typeface="Candara" panose="020E0502030303020204" pitchFamily="34" charset="0"/>
            </a:rPr>
            <a:t>Fase 4: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it-IT" sz="1800" b="1" i="1" dirty="0">
              <a:latin typeface="Candara" panose="020E0502030303020204" pitchFamily="34" charset="0"/>
            </a:rPr>
            <a:t>Monitoraggio e valutazione</a:t>
          </a:r>
        </a:p>
      </dgm:t>
    </dgm:pt>
    <dgm:pt modelId="{AA3638D8-9D34-4231-9959-73CE4CF2673A}" type="parTrans" cxnId="{FF15ED20-062B-4073-90D6-84A7D6C67E8D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4EC25871-A04E-4342-9DF6-0A1A7AA731AF}" type="sibTrans" cxnId="{FF15ED20-062B-4073-90D6-84A7D6C67E8D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9E330F2E-95F2-4360-BFE6-D4C71B4CEAC4}">
      <dgm:prSet phldrT="[Testo]" custT="1"/>
      <dgm:spPr/>
      <dgm:t>
        <a:bodyPr/>
        <a:lstStyle/>
        <a:p>
          <a:r>
            <a:rPr lang="it-IT" sz="1600" b="1" i="1" baseline="0" dirty="0">
              <a:solidFill>
                <a:srgbClr val="002060"/>
              </a:solidFill>
              <a:latin typeface="Candara" panose="020E0502030303020204" pitchFamily="34" charset="0"/>
            </a:rPr>
            <a:t>Definizione delle modalità partecipative – Tavolo tematico valutativo</a:t>
          </a:r>
        </a:p>
      </dgm:t>
    </dgm:pt>
    <dgm:pt modelId="{E32F659D-C783-49ED-BAF2-5A65F1503678}" type="parTrans" cxnId="{6C0DB64C-BDAC-4180-9F35-CBD609FA4791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588FC270-7B5A-4898-A3D8-3B6CEF8ECEDE}" type="sibTrans" cxnId="{6C0DB64C-BDAC-4180-9F35-CBD609FA4791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3EFA8A05-C23C-4A3E-930F-42F1318B8282}">
      <dgm:prSet phldrT="[Testo]" custT="1"/>
      <dgm:spPr/>
      <dgm:t>
        <a:bodyPr/>
        <a:lstStyle/>
        <a:p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 Tavoli con: ASP-IRL, Organizzazioni sindacali, ASL Latina</a:t>
          </a:r>
          <a:endParaRPr lang="it-IT" sz="1600" b="1" kern="1200" baseline="0" dirty="0">
            <a:solidFill>
              <a:srgbClr val="002060"/>
            </a:solidFill>
            <a:latin typeface="Candara" panose="020E0502030303020204" pitchFamily="34" charset="0"/>
            <a:ea typeface="+mn-ea"/>
            <a:cs typeface="+mn-cs"/>
          </a:endParaRPr>
        </a:p>
      </dgm:t>
    </dgm:pt>
    <dgm:pt modelId="{A926BDA2-5C51-4BD9-B8BF-C3A617BC67AE}" type="parTrans" cxnId="{56E5E169-74F3-43AF-B231-34F3902343A6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EC7D579E-D58E-40B3-8A4F-D7BF4E6A90B0}" type="sibTrans" cxnId="{56E5E169-74F3-43AF-B231-34F3902343A6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1321BF43-986C-4188-83DA-E0353B71E304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</a:rPr>
            <a:t>Costituzione Gruppo di lavoro Ufficio di Piano (azioni informativa)</a:t>
          </a:r>
        </a:p>
      </dgm:t>
    </dgm:pt>
    <dgm:pt modelId="{70AB06C0-54ED-445D-A4E2-14ED44C24CBD}" type="parTrans" cxnId="{B4F3534B-1954-4000-8424-7098818C32EB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50701260-7729-4EB1-A8BD-7861946E7B23}" type="sibTrans" cxnId="{B4F3534B-1954-4000-8424-7098818C32EB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D91D3E8B-34CA-40E4-9546-A3B13B11C4FC}">
      <dgm:prSet phldrT="[Testo]" custT="1"/>
      <dgm:spPr/>
      <dgm:t>
        <a:bodyPr/>
        <a:lstStyle/>
        <a:p>
          <a:r>
            <a:rPr lang="it-IT" sz="1600" b="1" i="1" baseline="0">
              <a:solidFill>
                <a:srgbClr val="002060"/>
              </a:solidFill>
              <a:latin typeface="Candara" panose="020E0502030303020204" pitchFamily="34" charset="0"/>
            </a:rPr>
            <a:t>Comunicazione PSDZ (informativa esterna)</a:t>
          </a:r>
        </a:p>
      </dgm:t>
    </dgm:pt>
    <dgm:pt modelId="{23348A49-75BF-4532-9FAF-2DF4F06705C9}" type="parTrans" cxnId="{7212C19C-DA68-41A7-B186-83B22F168C46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3B3B6B28-6774-4962-ABD6-22653EC2CEEE}" type="sibTrans" cxnId="{7212C19C-DA68-41A7-B186-83B22F168C46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2729339F-8D01-47D5-8B21-BDE1675BD664}">
      <dgm:prSet phldrT="[Testo]" custT="1"/>
      <dgm:spPr/>
      <dgm:t>
        <a:bodyPr/>
        <a:lstStyle/>
        <a:p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Ipotesi di PSDZ </a:t>
          </a:r>
          <a:r>
            <a:rPr lang="it-IT" sz="1600" b="0" kern="1200" baseline="0" dirty="0">
              <a:solidFill>
                <a:srgbClr val="002060"/>
              </a:solidFill>
              <a:latin typeface="Candara" panose="020E0502030303020204" pitchFamily="34" charset="0"/>
            </a:rPr>
            <a:t>(analisi dei servizi)</a:t>
          </a:r>
        </a:p>
      </dgm:t>
    </dgm:pt>
    <dgm:pt modelId="{5A3FDDAA-BEA7-4C82-B3F2-2C2751DADACD}" type="parTrans" cxnId="{6B3355D8-CC30-4D3D-88B3-C1DCF0F49DCF}">
      <dgm:prSet/>
      <dgm:spPr/>
      <dgm:t>
        <a:bodyPr/>
        <a:lstStyle/>
        <a:p>
          <a:endParaRPr lang="it-IT" sz="1400"/>
        </a:p>
      </dgm:t>
    </dgm:pt>
    <dgm:pt modelId="{8F7B3D8C-58DD-4709-87DB-8612988661F0}" type="sibTrans" cxnId="{6B3355D8-CC30-4D3D-88B3-C1DCF0F49DCF}">
      <dgm:prSet/>
      <dgm:spPr/>
      <dgm:t>
        <a:bodyPr/>
        <a:lstStyle/>
        <a:p>
          <a:endParaRPr lang="it-IT" sz="1400"/>
        </a:p>
      </dgm:t>
    </dgm:pt>
    <dgm:pt modelId="{34D242E7-E213-4BD6-A8E9-CB5F57165AD4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002060"/>
              </a:solidFill>
              <a:latin typeface="Candara" panose="020E0502030303020204" pitchFamily="34" charset="0"/>
            </a:rPr>
            <a:t>Rimodulazione PSDZ</a:t>
          </a:r>
        </a:p>
      </dgm:t>
    </dgm:pt>
    <dgm:pt modelId="{1B54F2D6-91F3-4DBE-8E7C-EAD74C0A2FC7}" type="parTrans" cxnId="{DCA9BC6E-74D2-4A00-9B0F-43E8FB9C38B5}">
      <dgm:prSet/>
      <dgm:spPr/>
      <dgm:t>
        <a:bodyPr/>
        <a:lstStyle/>
        <a:p>
          <a:endParaRPr lang="it-IT"/>
        </a:p>
      </dgm:t>
    </dgm:pt>
    <dgm:pt modelId="{DC39F4D7-71AF-4207-9744-813C2D9DA4C4}" type="sibTrans" cxnId="{DCA9BC6E-74D2-4A00-9B0F-43E8FB9C38B5}">
      <dgm:prSet/>
      <dgm:spPr/>
      <dgm:t>
        <a:bodyPr/>
        <a:lstStyle/>
        <a:p>
          <a:endParaRPr lang="it-IT"/>
        </a:p>
      </dgm:t>
    </dgm:pt>
    <dgm:pt modelId="{4600775D-411E-4B06-B838-33E7F1995FFA}">
      <dgm:prSet phldrT="[Testo]" custT="1"/>
      <dgm:spPr/>
      <dgm:t>
        <a:bodyPr/>
        <a:lstStyle/>
        <a:p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Questionario online</a:t>
          </a: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  <a:ea typeface="+mn-ea"/>
              <a:cs typeface="+mn-cs"/>
            </a:rPr>
            <a:t>, Tavoli tematici 20 e 21 giugno</a:t>
          </a:r>
        </a:p>
      </dgm:t>
    </dgm:pt>
    <dgm:pt modelId="{325EF46C-9B39-459F-9F68-2CC6044C21AA}" type="parTrans" cxnId="{3F7F1168-6C0B-4B8D-A7EF-A901AA0B5EBE}">
      <dgm:prSet/>
      <dgm:spPr/>
      <dgm:t>
        <a:bodyPr/>
        <a:lstStyle/>
        <a:p>
          <a:endParaRPr lang="it-IT"/>
        </a:p>
      </dgm:t>
    </dgm:pt>
    <dgm:pt modelId="{0864E62F-569B-4CDB-8E5D-EA38083E56B7}" type="sibTrans" cxnId="{3F7F1168-6C0B-4B8D-A7EF-A901AA0B5EBE}">
      <dgm:prSet/>
      <dgm:spPr/>
      <dgm:t>
        <a:bodyPr/>
        <a:lstStyle/>
        <a:p>
          <a:endParaRPr lang="it-IT"/>
        </a:p>
      </dgm:t>
    </dgm:pt>
    <dgm:pt modelId="{478D874E-BAB9-46D0-AE18-C10350A69FBD}">
      <dgm:prSet phldrT="[Testo]" custT="1"/>
      <dgm:spPr>
        <a:solidFill>
          <a:srgbClr val="1148FF"/>
        </a:solidFill>
      </dgm:spPr>
      <dgm:t>
        <a:bodyPr/>
        <a:lstStyle/>
        <a:p>
          <a:r>
            <a:rPr lang="it-IT" sz="2000" b="1" dirty="0">
              <a:latin typeface="Candara" panose="020E0502030303020204" pitchFamily="34" charset="0"/>
            </a:rPr>
            <a:t>Fase preparatoria: Fotografia</a:t>
          </a:r>
        </a:p>
      </dgm:t>
    </dgm:pt>
    <dgm:pt modelId="{E14136EE-821E-4064-9FD6-6CB8396EA91C}" type="sibTrans" cxnId="{9CB6EA31-A130-44A4-A356-5EBAFAE6696E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A22A6D94-863A-4F43-A470-98E8348E5557}" type="parTrans" cxnId="{9CB6EA31-A130-44A4-A356-5EBAFAE6696E}">
      <dgm:prSet/>
      <dgm:spPr/>
      <dgm:t>
        <a:bodyPr/>
        <a:lstStyle/>
        <a:p>
          <a:endParaRPr lang="it-IT" sz="1400">
            <a:latin typeface="Candara" panose="020E0502030303020204" pitchFamily="34" charset="0"/>
          </a:endParaRPr>
        </a:p>
      </dgm:t>
    </dgm:pt>
    <dgm:pt modelId="{0DBD1437-A330-4656-AE20-EE4ADE4C78BB}" type="pres">
      <dgm:prSet presAssocID="{60AC3ED2-6701-4E5E-A0F8-7BD074890081}" presName="Name0" presStyleCnt="0">
        <dgm:presLayoutVars>
          <dgm:dir/>
          <dgm:animLvl val="lvl"/>
          <dgm:resizeHandles val="exact"/>
        </dgm:presLayoutVars>
      </dgm:prSet>
      <dgm:spPr/>
    </dgm:pt>
    <dgm:pt modelId="{CC62A01C-CD37-44E4-8B9F-CF15A3DFC785}" type="pres">
      <dgm:prSet presAssocID="{478D874E-BAB9-46D0-AE18-C10350A69FBD}" presName="linNode" presStyleCnt="0"/>
      <dgm:spPr/>
    </dgm:pt>
    <dgm:pt modelId="{995FC63D-C952-4239-BA83-48A7F3649792}" type="pres">
      <dgm:prSet presAssocID="{478D874E-BAB9-46D0-AE18-C10350A69FBD}" presName="parentText" presStyleLbl="node1" presStyleIdx="0" presStyleCnt="5" custScaleX="218400" custScaleY="86978">
        <dgm:presLayoutVars>
          <dgm:chMax val="1"/>
          <dgm:bulletEnabled val="1"/>
        </dgm:presLayoutVars>
      </dgm:prSet>
      <dgm:spPr/>
    </dgm:pt>
    <dgm:pt modelId="{11FCB0CB-A744-4CD2-B965-5A64D34031FF}" type="pres">
      <dgm:prSet presAssocID="{478D874E-BAB9-46D0-AE18-C10350A69FBD}" presName="descendantText" presStyleLbl="alignAccFollowNode1" presStyleIdx="0" presStyleCnt="5" custScaleX="349381" custScaleY="99428">
        <dgm:presLayoutVars>
          <dgm:bulletEnabled val="1"/>
        </dgm:presLayoutVars>
      </dgm:prSet>
      <dgm:spPr/>
    </dgm:pt>
    <dgm:pt modelId="{19D2EB53-2648-4E83-9898-696BCCBADC49}" type="pres">
      <dgm:prSet presAssocID="{E14136EE-821E-4064-9FD6-6CB8396EA91C}" presName="sp" presStyleCnt="0"/>
      <dgm:spPr/>
    </dgm:pt>
    <dgm:pt modelId="{541811B8-5A79-4E7D-8BAA-2F18446BC9E2}" type="pres">
      <dgm:prSet presAssocID="{53D4633B-27BC-4E83-BBB4-2C5D918A876C}" presName="linNode" presStyleCnt="0"/>
      <dgm:spPr/>
    </dgm:pt>
    <dgm:pt modelId="{B2F1F27E-3765-4436-90A5-077D519A10F3}" type="pres">
      <dgm:prSet presAssocID="{53D4633B-27BC-4E83-BBB4-2C5D918A876C}" presName="parentText" presStyleLbl="node1" presStyleIdx="1" presStyleCnt="5" custScaleX="97941" custScaleY="79657">
        <dgm:presLayoutVars>
          <dgm:chMax val="1"/>
          <dgm:bulletEnabled val="1"/>
        </dgm:presLayoutVars>
      </dgm:prSet>
      <dgm:spPr/>
    </dgm:pt>
    <dgm:pt modelId="{E0B8AB93-A2BB-42E7-893B-33F18A3288AD}" type="pres">
      <dgm:prSet presAssocID="{53D4633B-27BC-4E83-BBB4-2C5D918A876C}" presName="descendantText" presStyleLbl="alignAccFollowNode1" presStyleIdx="1" presStyleCnt="5" custScaleX="154414" custScaleY="105867">
        <dgm:presLayoutVars>
          <dgm:bulletEnabled val="1"/>
        </dgm:presLayoutVars>
      </dgm:prSet>
      <dgm:spPr/>
    </dgm:pt>
    <dgm:pt modelId="{322C99B2-63FC-43D7-97BB-20AC9E459872}" type="pres">
      <dgm:prSet presAssocID="{3A0E7CFC-0B1F-4EEB-A1E2-70E4F62CE2C6}" presName="sp" presStyleCnt="0"/>
      <dgm:spPr/>
    </dgm:pt>
    <dgm:pt modelId="{A9669B42-D56E-4E36-B054-5B7A0C860917}" type="pres">
      <dgm:prSet presAssocID="{BE48B285-DC91-4FDA-AB69-52AEDB2E05E6}" presName="linNode" presStyleCnt="0"/>
      <dgm:spPr/>
    </dgm:pt>
    <dgm:pt modelId="{3F2805D6-0965-450B-9C6B-7BFA98BF019B}" type="pres">
      <dgm:prSet presAssocID="{BE48B285-DC91-4FDA-AB69-52AEDB2E05E6}" presName="parentText" presStyleLbl="node1" presStyleIdx="2" presStyleCnt="5" custScaleX="97941" custScaleY="73044">
        <dgm:presLayoutVars>
          <dgm:chMax val="1"/>
          <dgm:bulletEnabled val="1"/>
        </dgm:presLayoutVars>
      </dgm:prSet>
      <dgm:spPr/>
    </dgm:pt>
    <dgm:pt modelId="{3888953B-24D3-479D-9E8B-C254AD186FC7}" type="pres">
      <dgm:prSet presAssocID="{BE48B285-DC91-4FDA-AB69-52AEDB2E05E6}" presName="descendantText" presStyleLbl="alignAccFollowNode1" presStyleIdx="2" presStyleCnt="5" custScaleX="154414" custScaleY="94204">
        <dgm:presLayoutVars>
          <dgm:bulletEnabled val="1"/>
        </dgm:presLayoutVars>
      </dgm:prSet>
      <dgm:spPr/>
    </dgm:pt>
    <dgm:pt modelId="{BC4602E9-EA63-47D1-82E2-DBA68042887B}" type="pres">
      <dgm:prSet presAssocID="{61730BC8-3995-440D-9C98-FC5293C31CF2}" presName="sp" presStyleCnt="0"/>
      <dgm:spPr/>
    </dgm:pt>
    <dgm:pt modelId="{68F7577D-3E74-4CFB-A8D7-177C0BAA43E4}" type="pres">
      <dgm:prSet presAssocID="{DFBAF4DE-E623-4621-B948-4B0358F96B6B}" presName="linNode" presStyleCnt="0"/>
      <dgm:spPr/>
    </dgm:pt>
    <dgm:pt modelId="{592E2049-20EB-4AA6-B726-F868DBFA6113}" type="pres">
      <dgm:prSet presAssocID="{DFBAF4DE-E623-4621-B948-4B0358F96B6B}" presName="parentText" presStyleLbl="node1" presStyleIdx="3" presStyleCnt="5" custScaleX="97941" custScaleY="81394">
        <dgm:presLayoutVars>
          <dgm:chMax val="1"/>
          <dgm:bulletEnabled val="1"/>
        </dgm:presLayoutVars>
      </dgm:prSet>
      <dgm:spPr/>
    </dgm:pt>
    <dgm:pt modelId="{18411EF1-C2DA-4EA4-A4AA-A5A857B478E2}" type="pres">
      <dgm:prSet presAssocID="{DFBAF4DE-E623-4621-B948-4B0358F96B6B}" presName="descendantText" presStyleLbl="alignAccFollowNode1" presStyleIdx="3" presStyleCnt="5" custScaleX="154414" custScaleY="79434">
        <dgm:presLayoutVars>
          <dgm:bulletEnabled val="1"/>
        </dgm:presLayoutVars>
      </dgm:prSet>
      <dgm:spPr/>
    </dgm:pt>
    <dgm:pt modelId="{C85ADE19-EB2F-44C8-AFDF-DA75F2A92C31}" type="pres">
      <dgm:prSet presAssocID="{45666D9A-FBD3-4E83-9E1F-94BDB967AEEC}" presName="sp" presStyleCnt="0"/>
      <dgm:spPr/>
    </dgm:pt>
    <dgm:pt modelId="{09429250-F4C7-4EC9-8B36-40DA8A060511}" type="pres">
      <dgm:prSet presAssocID="{AC8BF0C9-DEC7-447F-8227-1D01ADDAE5C0}" presName="linNode" presStyleCnt="0"/>
      <dgm:spPr/>
    </dgm:pt>
    <dgm:pt modelId="{7B2752C2-A3DE-48A6-8A44-08232BAEE4B3}" type="pres">
      <dgm:prSet presAssocID="{AC8BF0C9-DEC7-447F-8227-1D01ADDAE5C0}" presName="parentText" presStyleLbl="node1" presStyleIdx="4" presStyleCnt="5" custScaleX="97941" custScaleY="74126">
        <dgm:presLayoutVars>
          <dgm:chMax val="1"/>
          <dgm:bulletEnabled val="1"/>
        </dgm:presLayoutVars>
      </dgm:prSet>
      <dgm:spPr/>
    </dgm:pt>
    <dgm:pt modelId="{A0F4D7D1-41D2-4222-BA90-D227D015DB37}" type="pres">
      <dgm:prSet presAssocID="{AC8BF0C9-DEC7-447F-8227-1D01ADDAE5C0}" presName="descendantText" presStyleLbl="alignAccFollowNode1" presStyleIdx="4" presStyleCnt="5" custScaleX="154414" custScaleY="79434">
        <dgm:presLayoutVars>
          <dgm:bulletEnabled val="1"/>
        </dgm:presLayoutVars>
      </dgm:prSet>
      <dgm:spPr/>
    </dgm:pt>
  </dgm:ptLst>
  <dgm:cxnLst>
    <dgm:cxn modelId="{309A6206-AC36-43A0-BB72-34908D31EB32}" type="presOf" srcId="{96FFDF5D-57E0-4768-89FC-18FAE1275CAC}" destId="{11FCB0CB-A744-4CD2-B965-5A64D34031FF}" srcOrd="0" destOrd="1" presId="urn:microsoft.com/office/officeart/2005/8/layout/vList5"/>
    <dgm:cxn modelId="{73CBDE12-0448-49BC-BF5E-9FF285D91619}" srcId="{BE48B285-DC91-4FDA-AB69-52AEDB2E05E6}" destId="{A271779E-F238-461B-A28A-2A0386038333}" srcOrd="0" destOrd="0" parTransId="{BB229548-EA05-4C6D-9436-8455C544BCCE}" sibTransId="{6238245F-F94E-42CB-8A27-10EAACE9D909}"/>
    <dgm:cxn modelId="{FF15ED20-062B-4073-90D6-84A7D6C67E8D}" srcId="{60AC3ED2-6701-4E5E-A0F8-7BD074890081}" destId="{AC8BF0C9-DEC7-447F-8227-1D01ADDAE5C0}" srcOrd="4" destOrd="0" parTransId="{AA3638D8-9D34-4231-9959-73CE4CF2673A}" sibTransId="{4EC25871-A04E-4342-9DF6-0A1A7AA731AF}"/>
    <dgm:cxn modelId="{9FD58A22-6675-4524-A81F-E8D1D3ACD451}" srcId="{60AC3ED2-6701-4E5E-A0F8-7BD074890081}" destId="{53D4633B-27BC-4E83-BBB4-2C5D918A876C}" srcOrd="1" destOrd="0" parTransId="{12515DB0-CE27-4690-A160-C187385CF79A}" sibTransId="{3A0E7CFC-0B1F-4EEB-A1E2-70E4F62CE2C6}"/>
    <dgm:cxn modelId="{2F3EDD2A-6FC2-4EF4-8847-0283FE9122B7}" type="presOf" srcId="{A271779E-F238-461B-A28A-2A0386038333}" destId="{3888953B-24D3-479D-9E8B-C254AD186FC7}" srcOrd="0" destOrd="0" presId="urn:microsoft.com/office/officeart/2005/8/layout/vList5"/>
    <dgm:cxn modelId="{8BCEA92E-8200-4142-A651-8E9A47F146A0}" type="presOf" srcId="{34D242E7-E213-4BD6-A8E9-CB5F57165AD4}" destId="{18411EF1-C2DA-4EA4-A4AA-A5A857B478E2}" srcOrd="0" destOrd="0" presId="urn:microsoft.com/office/officeart/2005/8/layout/vList5"/>
    <dgm:cxn modelId="{9CB6EA31-A130-44A4-A356-5EBAFAE6696E}" srcId="{60AC3ED2-6701-4E5E-A0F8-7BD074890081}" destId="{478D874E-BAB9-46D0-AE18-C10350A69FBD}" srcOrd="0" destOrd="0" parTransId="{A22A6D94-863A-4F43-A470-98E8348E5557}" sibTransId="{E14136EE-821E-4064-9FD6-6CB8396EA91C}"/>
    <dgm:cxn modelId="{729BA05C-08E1-4AE1-8424-B2D3CBB974A5}" type="presOf" srcId="{BE48B285-DC91-4FDA-AB69-52AEDB2E05E6}" destId="{3F2805D6-0965-450B-9C6B-7BFA98BF019B}" srcOrd="0" destOrd="0" presId="urn:microsoft.com/office/officeart/2005/8/layout/vList5"/>
    <dgm:cxn modelId="{036BBE65-149E-4E38-9574-FF2398C33038}" srcId="{60AC3ED2-6701-4E5E-A0F8-7BD074890081}" destId="{BE48B285-DC91-4FDA-AB69-52AEDB2E05E6}" srcOrd="2" destOrd="0" parTransId="{9D2183EE-742C-4192-8203-D5F95CCBB177}" sibTransId="{61730BC8-3995-440D-9C98-FC5293C31CF2}"/>
    <dgm:cxn modelId="{3F7F1168-6C0B-4B8D-A7EF-A901AA0B5EBE}" srcId="{A271779E-F238-461B-A28A-2A0386038333}" destId="{4600775D-411E-4B06-B838-33E7F1995FFA}" srcOrd="1" destOrd="0" parTransId="{325EF46C-9B39-459F-9F68-2CC6044C21AA}" sibTransId="{0864E62F-569B-4CDB-8E5D-EA38083E56B7}"/>
    <dgm:cxn modelId="{56E5E169-74F3-43AF-B231-34F3902343A6}" srcId="{A271779E-F238-461B-A28A-2A0386038333}" destId="{3EFA8A05-C23C-4A3E-930F-42F1318B8282}" srcOrd="0" destOrd="0" parTransId="{A926BDA2-5C51-4BD9-B8BF-C3A617BC67AE}" sibTransId="{EC7D579E-D58E-40B3-8A4F-D7BF4E6A90B0}"/>
    <dgm:cxn modelId="{B4F3534B-1954-4000-8424-7098818C32EB}" srcId="{478D874E-BAB9-46D0-AE18-C10350A69FBD}" destId="{1321BF43-986C-4188-83DA-E0353B71E304}" srcOrd="0" destOrd="0" parTransId="{70AB06C0-54ED-445D-A4E2-14ED44C24CBD}" sibTransId="{50701260-7729-4EB1-A8BD-7861946E7B23}"/>
    <dgm:cxn modelId="{36F5946B-8335-4822-BBA3-E005037A33AB}" type="presOf" srcId="{4600775D-411E-4B06-B838-33E7F1995FFA}" destId="{3888953B-24D3-479D-9E8B-C254AD186FC7}" srcOrd="0" destOrd="2" presId="urn:microsoft.com/office/officeart/2005/8/layout/vList5"/>
    <dgm:cxn modelId="{6C0DB64C-BDAC-4180-9F35-CBD609FA4791}" srcId="{AC8BF0C9-DEC7-447F-8227-1D01ADDAE5C0}" destId="{9E330F2E-95F2-4360-BFE6-D4C71B4CEAC4}" srcOrd="1" destOrd="0" parTransId="{E32F659D-C783-49ED-BAF2-5A65F1503678}" sibTransId="{588FC270-7B5A-4898-A3D8-3B6CEF8ECEDE}"/>
    <dgm:cxn modelId="{DCA9BC6E-74D2-4A00-9B0F-43E8FB9C38B5}" srcId="{DFBAF4DE-E623-4621-B948-4B0358F96B6B}" destId="{34D242E7-E213-4BD6-A8E9-CB5F57165AD4}" srcOrd="0" destOrd="0" parTransId="{1B54F2D6-91F3-4DBE-8E7C-EAD74C0A2FC7}" sibTransId="{DC39F4D7-71AF-4207-9744-813C2D9DA4C4}"/>
    <dgm:cxn modelId="{2BEBCD73-3E88-447C-9EB7-EA93203967C3}" type="presOf" srcId="{3763E9B9-54C1-423B-A83B-71943F630558}" destId="{E0B8AB93-A2BB-42E7-893B-33F18A3288AD}" srcOrd="0" destOrd="0" presId="urn:microsoft.com/office/officeart/2005/8/layout/vList5"/>
    <dgm:cxn modelId="{F567BB74-DD5B-4FB0-9367-15FD23C78196}" type="presOf" srcId="{60AC3ED2-6701-4E5E-A0F8-7BD074890081}" destId="{0DBD1437-A330-4656-AE20-EE4ADE4C78BB}" srcOrd="0" destOrd="0" presId="urn:microsoft.com/office/officeart/2005/8/layout/vList5"/>
    <dgm:cxn modelId="{D7DF487E-8B50-4B71-8A0C-7CC669E907D1}" type="presOf" srcId="{3EFA8A05-C23C-4A3E-930F-42F1318B8282}" destId="{3888953B-24D3-479D-9E8B-C254AD186FC7}" srcOrd="0" destOrd="1" presId="urn:microsoft.com/office/officeart/2005/8/layout/vList5"/>
    <dgm:cxn modelId="{C7C78C86-0992-42CD-89F7-E747630C4B4D}" srcId="{478D874E-BAB9-46D0-AE18-C10350A69FBD}" destId="{96FFDF5D-57E0-4768-89FC-18FAE1275CAC}" srcOrd="1" destOrd="0" parTransId="{C4CF5299-C3AE-4641-A2F6-63A33DFE1717}" sibTransId="{93263C32-4A9C-4885-8FD8-251B3D2DFD2F}"/>
    <dgm:cxn modelId="{00B80B8A-2F32-485E-891A-A691CA9417D3}" srcId="{53D4633B-27BC-4E83-BBB4-2C5D918A876C}" destId="{3763E9B9-54C1-423B-A83B-71943F630558}" srcOrd="0" destOrd="0" parTransId="{72F06368-F537-4CB2-82AC-3851E9552CB3}" sibTransId="{A9FC8EB4-EC0F-4961-8671-B62F7B9769F8}"/>
    <dgm:cxn modelId="{4277D191-BC44-4D14-A43A-00F5627A661C}" type="presOf" srcId="{53D4633B-27BC-4E83-BBB4-2C5D918A876C}" destId="{B2F1F27E-3765-4436-90A5-077D519A10F3}" srcOrd="0" destOrd="0" presId="urn:microsoft.com/office/officeart/2005/8/layout/vList5"/>
    <dgm:cxn modelId="{7212C19C-DA68-41A7-B186-83B22F168C46}" srcId="{AC8BF0C9-DEC7-447F-8227-1D01ADDAE5C0}" destId="{D91D3E8B-34CA-40E4-9546-A3B13B11C4FC}" srcOrd="0" destOrd="0" parTransId="{23348A49-75BF-4532-9FAF-2DF4F06705C9}" sibTransId="{3B3B6B28-6774-4962-ABD6-22653EC2CEEE}"/>
    <dgm:cxn modelId="{F0DE57A5-D79F-4967-AD53-C71E86164865}" type="presOf" srcId="{0CEE71F2-9EF9-4DBE-AAF7-F2EB9C0C5958}" destId="{18411EF1-C2DA-4EA4-A4AA-A5A857B478E2}" srcOrd="0" destOrd="1" presId="urn:microsoft.com/office/officeart/2005/8/layout/vList5"/>
    <dgm:cxn modelId="{58AEFCC1-6D2E-4D5D-8E1F-96680FF91804}" type="presOf" srcId="{1321BF43-986C-4188-83DA-E0353B71E304}" destId="{11FCB0CB-A744-4CD2-B965-5A64D34031FF}" srcOrd="0" destOrd="0" presId="urn:microsoft.com/office/officeart/2005/8/layout/vList5"/>
    <dgm:cxn modelId="{85A39BC4-94C3-4B10-A10D-741147EDBD40}" type="presOf" srcId="{2729339F-8D01-47D5-8B21-BDE1675BD664}" destId="{E0B8AB93-A2BB-42E7-893B-33F18A3288AD}" srcOrd="0" destOrd="1" presId="urn:microsoft.com/office/officeart/2005/8/layout/vList5"/>
    <dgm:cxn modelId="{D8E4B1D5-5379-49E7-8E5B-68B053CECC68}" srcId="{DFBAF4DE-E623-4621-B948-4B0358F96B6B}" destId="{0CEE71F2-9EF9-4DBE-AAF7-F2EB9C0C5958}" srcOrd="1" destOrd="0" parTransId="{696A916D-3472-4083-A016-36E04133D7BC}" sibTransId="{C069A629-21BD-477C-B406-5463E0379B91}"/>
    <dgm:cxn modelId="{6B3355D8-CC30-4D3D-88B3-C1DCF0F49DCF}" srcId="{53D4633B-27BC-4E83-BBB4-2C5D918A876C}" destId="{2729339F-8D01-47D5-8B21-BDE1675BD664}" srcOrd="1" destOrd="0" parTransId="{5A3FDDAA-BEA7-4C82-B3F2-2C2751DADACD}" sibTransId="{8F7B3D8C-58DD-4709-87DB-8612988661F0}"/>
    <dgm:cxn modelId="{3ECE7ED9-7267-4830-815A-D8D2A77D4A14}" type="presOf" srcId="{9E330F2E-95F2-4360-BFE6-D4C71B4CEAC4}" destId="{A0F4D7D1-41D2-4222-BA90-D227D015DB37}" srcOrd="0" destOrd="1" presId="urn:microsoft.com/office/officeart/2005/8/layout/vList5"/>
    <dgm:cxn modelId="{AD1F71EB-3192-4F2B-9E08-35B55C5F8795}" type="presOf" srcId="{D91D3E8B-34CA-40E4-9546-A3B13B11C4FC}" destId="{A0F4D7D1-41D2-4222-BA90-D227D015DB37}" srcOrd="0" destOrd="0" presId="urn:microsoft.com/office/officeart/2005/8/layout/vList5"/>
    <dgm:cxn modelId="{CD0C39F0-10DC-4161-B300-452D1AE45696}" type="presOf" srcId="{AC8BF0C9-DEC7-447F-8227-1D01ADDAE5C0}" destId="{7B2752C2-A3DE-48A6-8A44-08232BAEE4B3}" srcOrd="0" destOrd="0" presId="urn:microsoft.com/office/officeart/2005/8/layout/vList5"/>
    <dgm:cxn modelId="{CD53A8F7-BADF-438D-8DB2-92229BCB919E}" srcId="{60AC3ED2-6701-4E5E-A0F8-7BD074890081}" destId="{DFBAF4DE-E623-4621-B948-4B0358F96B6B}" srcOrd="3" destOrd="0" parTransId="{A771E9A7-063B-41D2-A148-1346598F1413}" sibTransId="{45666D9A-FBD3-4E83-9E1F-94BDB967AEEC}"/>
    <dgm:cxn modelId="{209EAAF7-9E02-44E2-B8F8-BFCA04A71E5F}" type="presOf" srcId="{DFBAF4DE-E623-4621-B948-4B0358F96B6B}" destId="{592E2049-20EB-4AA6-B726-F868DBFA6113}" srcOrd="0" destOrd="0" presId="urn:microsoft.com/office/officeart/2005/8/layout/vList5"/>
    <dgm:cxn modelId="{A585EDFA-F34D-4CA7-B117-00B085E7AE73}" type="presOf" srcId="{478D874E-BAB9-46D0-AE18-C10350A69FBD}" destId="{995FC63D-C952-4239-BA83-48A7F3649792}" srcOrd="0" destOrd="0" presId="urn:microsoft.com/office/officeart/2005/8/layout/vList5"/>
    <dgm:cxn modelId="{8C155C6F-586F-4CC1-8F23-1DA89A921C25}" type="presParOf" srcId="{0DBD1437-A330-4656-AE20-EE4ADE4C78BB}" destId="{CC62A01C-CD37-44E4-8B9F-CF15A3DFC785}" srcOrd="0" destOrd="0" presId="urn:microsoft.com/office/officeart/2005/8/layout/vList5"/>
    <dgm:cxn modelId="{3899B5B5-E10B-402E-B6DC-B99D8FEEE57B}" type="presParOf" srcId="{CC62A01C-CD37-44E4-8B9F-CF15A3DFC785}" destId="{995FC63D-C952-4239-BA83-48A7F3649792}" srcOrd="0" destOrd="0" presId="urn:microsoft.com/office/officeart/2005/8/layout/vList5"/>
    <dgm:cxn modelId="{FC88D467-5D58-484C-A3D6-31AB0D54963B}" type="presParOf" srcId="{CC62A01C-CD37-44E4-8B9F-CF15A3DFC785}" destId="{11FCB0CB-A744-4CD2-B965-5A64D34031FF}" srcOrd="1" destOrd="0" presId="urn:microsoft.com/office/officeart/2005/8/layout/vList5"/>
    <dgm:cxn modelId="{FF366CB0-8485-4A51-B63E-165F1018162A}" type="presParOf" srcId="{0DBD1437-A330-4656-AE20-EE4ADE4C78BB}" destId="{19D2EB53-2648-4E83-9898-696BCCBADC49}" srcOrd="1" destOrd="0" presId="urn:microsoft.com/office/officeart/2005/8/layout/vList5"/>
    <dgm:cxn modelId="{77C6749C-97D5-4C2F-98C7-7E86BC727924}" type="presParOf" srcId="{0DBD1437-A330-4656-AE20-EE4ADE4C78BB}" destId="{541811B8-5A79-4E7D-8BAA-2F18446BC9E2}" srcOrd="2" destOrd="0" presId="urn:microsoft.com/office/officeart/2005/8/layout/vList5"/>
    <dgm:cxn modelId="{C2B033C5-BA24-480A-9ACC-29698F470374}" type="presParOf" srcId="{541811B8-5A79-4E7D-8BAA-2F18446BC9E2}" destId="{B2F1F27E-3765-4436-90A5-077D519A10F3}" srcOrd="0" destOrd="0" presId="urn:microsoft.com/office/officeart/2005/8/layout/vList5"/>
    <dgm:cxn modelId="{C81E09B5-ADC9-4ED1-A842-35C73B417138}" type="presParOf" srcId="{541811B8-5A79-4E7D-8BAA-2F18446BC9E2}" destId="{E0B8AB93-A2BB-42E7-893B-33F18A3288AD}" srcOrd="1" destOrd="0" presId="urn:microsoft.com/office/officeart/2005/8/layout/vList5"/>
    <dgm:cxn modelId="{7EBBB88B-D2BD-4F25-A0D1-0CFC6FEAE203}" type="presParOf" srcId="{0DBD1437-A330-4656-AE20-EE4ADE4C78BB}" destId="{322C99B2-63FC-43D7-97BB-20AC9E459872}" srcOrd="3" destOrd="0" presId="urn:microsoft.com/office/officeart/2005/8/layout/vList5"/>
    <dgm:cxn modelId="{7A873D06-0051-41B0-8532-570AA4BCFA16}" type="presParOf" srcId="{0DBD1437-A330-4656-AE20-EE4ADE4C78BB}" destId="{A9669B42-D56E-4E36-B054-5B7A0C860917}" srcOrd="4" destOrd="0" presId="urn:microsoft.com/office/officeart/2005/8/layout/vList5"/>
    <dgm:cxn modelId="{C2AE58B1-7F06-4F63-86DE-3DA8F6D8DC72}" type="presParOf" srcId="{A9669B42-D56E-4E36-B054-5B7A0C860917}" destId="{3F2805D6-0965-450B-9C6B-7BFA98BF019B}" srcOrd="0" destOrd="0" presId="urn:microsoft.com/office/officeart/2005/8/layout/vList5"/>
    <dgm:cxn modelId="{39438B0C-3547-4E4A-8B71-285DEF22F6C9}" type="presParOf" srcId="{A9669B42-D56E-4E36-B054-5B7A0C860917}" destId="{3888953B-24D3-479D-9E8B-C254AD186FC7}" srcOrd="1" destOrd="0" presId="urn:microsoft.com/office/officeart/2005/8/layout/vList5"/>
    <dgm:cxn modelId="{DA6E72B9-F6BB-4AEA-BBA2-9B5101D5C74F}" type="presParOf" srcId="{0DBD1437-A330-4656-AE20-EE4ADE4C78BB}" destId="{BC4602E9-EA63-47D1-82E2-DBA68042887B}" srcOrd="5" destOrd="0" presId="urn:microsoft.com/office/officeart/2005/8/layout/vList5"/>
    <dgm:cxn modelId="{7A98FA28-55D3-4742-B25F-BB38C1DB2DD0}" type="presParOf" srcId="{0DBD1437-A330-4656-AE20-EE4ADE4C78BB}" destId="{68F7577D-3E74-4CFB-A8D7-177C0BAA43E4}" srcOrd="6" destOrd="0" presId="urn:microsoft.com/office/officeart/2005/8/layout/vList5"/>
    <dgm:cxn modelId="{28C0E520-34EB-45EC-9AA6-9B37355B058D}" type="presParOf" srcId="{68F7577D-3E74-4CFB-A8D7-177C0BAA43E4}" destId="{592E2049-20EB-4AA6-B726-F868DBFA6113}" srcOrd="0" destOrd="0" presId="urn:microsoft.com/office/officeart/2005/8/layout/vList5"/>
    <dgm:cxn modelId="{EA671C19-D869-42BB-9250-2363CF7E5C26}" type="presParOf" srcId="{68F7577D-3E74-4CFB-A8D7-177C0BAA43E4}" destId="{18411EF1-C2DA-4EA4-A4AA-A5A857B478E2}" srcOrd="1" destOrd="0" presId="urn:microsoft.com/office/officeart/2005/8/layout/vList5"/>
    <dgm:cxn modelId="{F591D1A0-1BEE-43D9-B2B2-3108DBDCC011}" type="presParOf" srcId="{0DBD1437-A330-4656-AE20-EE4ADE4C78BB}" destId="{C85ADE19-EB2F-44C8-AFDF-DA75F2A92C31}" srcOrd="7" destOrd="0" presId="urn:microsoft.com/office/officeart/2005/8/layout/vList5"/>
    <dgm:cxn modelId="{3B977445-FE45-4F4F-B3F8-1FE147353339}" type="presParOf" srcId="{0DBD1437-A330-4656-AE20-EE4ADE4C78BB}" destId="{09429250-F4C7-4EC9-8B36-40DA8A060511}" srcOrd="8" destOrd="0" presId="urn:microsoft.com/office/officeart/2005/8/layout/vList5"/>
    <dgm:cxn modelId="{B7ECFC2A-5461-4478-898E-5DF5CABB9AC5}" type="presParOf" srcId="{09429250-F4C7-4EC9-8B36-40DA8A060511}" destId="{7B2752C2-A3DE-48A6-8A44-08232BAEE4B3}" srcOrd="0" destOrd="0" presId="urn:microsoft.com/office/officeart/2005/8/layout/vList5"/>
    <dgm:cxn modelId="{9C4EE93B-BEA7-480A-9EAA-DB2EF03C5B2C}" type="presParOf" srcId="{09429250-F4C7-4EC9-8B36-40DA8A060511}" destId="{A0F4D7D1-41D2-4222-BA90-D227D015DB3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24F51B-F079-42E4-9253-32A4532781D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B66706E-6037-42C3-8378-6B7CA0A58899}">
      <dgm:prSet custT="1"/>
      <dgm:spPr/>
      <dgm:t>
        <a:bodyPr/>
        <a:lstStyle/>
        <a:p>
          <a:pPr>
            <a:lnSpc>
              <a:spcPct val="100000"/>
            </a:lnSpc>
            <a:spcAft>
              <a:spcPts val="300"/>
            </a:spcAft>
          </a:pPr>
          <a:r>
            <a:rPr lang="it-IT" sz="18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rPr>
            <a:t>Attivazione gruppo di lavoro con i referenti dei comuni</a:t>
          </a:r>
        </a:p>
        <a:p>
          <a:pPr>
            <a:lnSpc>
              <a:spcPct val="100000"/>
            </a:lnSpc>
            <a:spcAft>
              <a:spcPts val="30"/>
            </a:spcAft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Condivisione dei materiali </a:t>
          </a:r>
        </a:p>
        <a:p>
          <a:pPr>
            <a:lnSpc>
              <a:spcPct val="100000"/>
            </a:lnSpc>
            <a:spcAft>
              <a:spcPts val="30"/>
            </a:spcAft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Raccolta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dati sui servizi comunali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: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visione d’insieme</a:t>
          </a:r>
        </a:p>
      </dgm:t>
    </dgm:pt>
    <dgm:pt modelId="{269CDD48-4762-478C-B270-6F9BF2700CA9}" type="parTrans" cxnId="{7B29E4F3-0B39-49EA-8E5E-73B86C501B81}">
      <dgm:prSet/>
      <dgm:spPr/>
      <dgm:t>
        <a:bodyPr/>
        <a:lstStyle/>
        <a:p>
          <a:endParaRPr lang="en-US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AA6EB79C-8535-45C2-A955-242919A619EB}" type="sibTrans" cxnId="{7B29E4F3-0B39-49EA-8E5E-73B86C501B81}">
      <dgm:prSet/>
      <dgm:spPr/>
      <dgm:t>
        <a:bodyPr/>
        <a:lstStyle/>
        <a:p>
          <a:endParaRPr lang="en-US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F71B7191-7B7E-42F9-AC97-F8395D895DEC}">
      <dgm:prSet custT="1"/>
      <dgm:spPr/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Analisi desk </a:t>
          </a:r>
          <a:endParaRPr lang="it-IT" sz="1600" b="0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Calibri Light" panose="020F0302020204030204" pitchFamily="34" charset="0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Dati sul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contesto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socio-economico </a:t>
          </a:r>
          <a:endParaRPr lang="it-IT" sz="1400" b="0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Calibri Light" panose="020F0302020204030204" pitchFamily="34" charset="0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Dati sulla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spesa sociale dei comuni</a:t>
          </a:r>
        </a:p>
      </dgm:t>
    </dgm:pt>
    <dgm:pt modelId="{E38141FD-976F-41D2-9E90-BB077E9FA2B3}" type="parTrans" cxnId="{8ABCDC58-2A84-45FA-B42F-8C19FD05A7B9}">
      <dgm:prSet/>
      <dgm:spPr/>
      <dgm:t>
        <a:bodyPr/>
        <a:lstStyle/>
        <a:p>
          <a:endParaRPr lang="it-IT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B3AC2B43-FEB5-423C-915C-305D5A000217}" type="sibTrans" cxnId="{8ABCDC58-2A84-45FA-B42F-8C19FD05A7B9}">
      <dgm:prSet/>
      <dgm:spPr/>
      <dgm:t>
        <a:bodyPr/>
        <a:lstStyle/>
        <a:p>
          <a:endParaRPr lang="it-IT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1B44124B-7533-40DC-AD15-71405BC91A24}">
      <dgm:prSet custT="1"/>
      <dgm:spPr/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Attività di comunicazione e partecipazione: stakeholder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M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ateriali informativi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Fase di partecipazione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: </a:t>
          </a:r>
          <a:r>
            <a:rPr lang="it-IT" sz="1600" b="1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questionario online </a:t>
          </a:r>
          <a:r>
            <a:rPr lang="it-IT" sz="1600" b="0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e </a:t>
          </a:r>
          <a:r>
            <a:rPr lang="it-IT" sz="1600" b="1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tavoli tematici</a:t>
          </a:r>
        </a:p>
      </dgm:t>
    </dgm:pt>
    <dgm:pt modelId="{0A66DADA-6B23-412A-B61E-07A99B2C2654}" type="parTrans" cxnId="{E530EF3B-D1F5-4074-86AA-42897D229AA7}">
      <dgm:prSet/>
      <dgm:spPr/>
      <dgm:t>
        <a:bodyPr/>
        <a:lstStyle/>
        <a:p>
          <a:endParaRPr lang="it-IT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0D0162DB-28BA-4A27-8648-64C5CE1CB0FD}" type="sibTrans" cxnId="{E530EF3B-D1F5-4074-86AA-42897D229AA7}">
      <dgm:prSet/>
      <dgm:spPr/>
      <dgm:t>
        <a:bodyPr/>
        <a:lstStyle/>
        <a:p>
          <a:endParaRPr lang="it-IT" sz="2800" b="1">
            <a:solidFill>
              <a:schemeClr val="accent5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3BEB34C4-DC6B-479A-B603-A18C7644CB6A}">
      <dgm:prSet custT="1"/>
      <dgm:spPr/>
      <dgm:t>
        <a:bodyPr/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Predisposizione e condivisione del </a:t>
          </a:r>
          <a:r>
            <a:rPr lang="it-IT" sz="1800" b="1" kern="1200" dirty="0" err="1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PSdZ</a:t>
          </a:r>
          <a:endParaRPr lang="it-IT" sz="1800" b="1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+mn-cs"/>
          </a:endParaRPr>
        </a:p>
      </dgm:t>
    </dgm:pt>
    <dgm:pt modelId="{F254FC82-1132-491C-BE48-43791847124D}" type="parTrans" cxnId="{A3A53464-D8EE-4A1B-B3D1-100966F18410}">
      <dgm:prSet/>
      <dgm:spPr/>
      <dgm:t>
        <a:bodyPr/>
        <a:lstStyle/>
        <a:p>
          <a:endParaRPr lang="it-IT" sz="1600"/>
        </a:p>
      </dgm:t>
    </dgm:pt>
    <dgm:pt modelId="{E60D98CA-D671-474D-A71D-DBD853A3BF6F}" type="sibTrans" cxnId="{A3A53464-D8EE-4A1B-B3D1-100966F18410}">
      <dgm:prSet/>
      <dgm:spPr/>
      <dgm:t>
        <a:bodyPr/>
        <a:lstStyle/>
        <a:p>
          <a:endParaRPr lang="it-IT" sz="1600"/>
        </a:p>
      </dgm:t>
    </dgm:pt>
    <dgm:pt modelId="{DCCFE795-0EBF-496E-8B87-12B601F5EA83}" type="pres">
      <dgm:prSet presAssocID="{2C24F51B-F079-42E4-9253-32A4532781DA}" presName="vert0" presStyleCnt="0">
        <dgm:presLayoutVars>
          <dgm:dir/>
          <dgm:animOne val="branch"/>
          <dgm:animLvl val="lvl"/>
        </dgm:presLayoutVars>
      </dgm:prSet>
      <dgm:spPr/>
    </dgm:pt>
    <dgm:pt modelId="{B3B22E42-66E3-448D-896C-36C5A93EF333}" type="pres">
      <dgm:prSet presAssocID="{0B66706E-6037-42C3-8378-6B7CA0A58899}" presName="thickLine" presStyleLbl="alignNode1" presStyleIdx="0" presStyleCnt="4"/>
      <dgm:spPr/>
    </dgm:pt>
    <dgm:pt modelId="{16D1F1F1-DDBE-410B-A0ED-9523437C0A72}" type="pres">
      <dgm:prSet presAssocID="{0B66706E-6037-42C3-8378-6B7CA0A58899}" presName="horz1" presStyleCnt="0"/>
      <dgm:spPr/>
    </dgm:pt>
    <dgm:pt modelId="{8F45A194-7764-4EC8-B7F0-9ED1E9173C7D}" type="pres">
      <dgm:prSet presAssocID="{0B66706E-6037-42C3-8378-6B7CA0A58899}" presName="tx1" presStyleLbl="revTx" presStyleIdx="0" presStyleCnt="4" custScaleY="203813" custLinFactNeighborX="222" custLinFactNeighborY="-256"/>
      <dgm:spPr/>
    </dgm:pt>
    <dgm:pt modelId="{741C4BB3-598D-49B0-B3D5-9805D3F09F2C}" type="pres">
      <dgm:prSet presAssocID="{0B66706E-6037-42C3-8378-6B7CA0A58899}" presName="vert1" presStyleCnt="0"/>
      <dgm:spPr/>
    </dgm:pt>
    <dgm:pt modelId="{FD97E503-CD87-4BB7-8EFB-FB58C9158F1B}" type="pres">
      <dgm:prSet presAssocID="{F71B7191-7B7E-42F9-AC97-F8395D895DEC}" presName="thickLine" presStyleLbl="alignNode1" presStyleIdx="1" presStyleCnt="4" custLinFactNeighborX="1054" custLinFactNeighborY="-32588"/>
      <dgm:spPr/>
    </dgm:pt>
    <dgm:pt modelId="{072CA3A6-6541-4BCD-89B8-AEE373665469}" type="pres">
      <dgm:prSet presAssocID="{F71B7191-7B7E-42F9-AC97-F8395D895DEC}" presName="horz1" presStyleCnt="0"/>
      <dgm:spPr/>
    </dgm:pt>
    <dgm:pt modelId="{DFACAB48-201C-4494-B50C-E2B6AAB6AFB7}" type="pres">
      <dgm:prSet presAssocID="{F71B7191-7B7E-42F9-AC97-F8395D895DEC}" presName="tx1" presStyleLbl="revTx" presStyleIdx="1" presStyleCnt="4" custScaleY="116591" custLinFactNeighborX="263" custLinFactNeighborY="-36176"/>
      <dgm:spPr/>
    </dgm:pt>
    <dgm:pt modelId="{7FBAD26A-340F-4F15-9D1D-4E6AA9740F10}" type="pres">
      <dgm:prSet presAssocID="{F71B7191-7B7E-42F9-AC97-F8395D895DEC}" presName="vert1" presStyleCnt="0"/>
      <dgm:spPr/>
    </dgm:pt>
    <dgm:pt modelId="{59FD7271-5CDA-4BF7-A78B-B9D2BE7738AE}" type="pres">
      <dgm:prSet presAssocID="{1B44124B-7533-40DC-AD15-71405BC91A24}" presName="thickLine" presStyleLbl="alignNode1" presStyleIdx="2" presStyleCnt="4"/>
      <dgm:spPr/>
    </dgm:pt>
    <dgm:pt modelId="{4753C323-54BA-4262-A614-E9FABEDBC97F}" type="pres">
      <dgm:prSet presAssocID="{1B44124B-7533-40DC-AD15-71405BC91A24}" presName="horz1" presStyleCnt="0"/>
      <dgm:spPr/>
    </dgm:pt>
    <dgm:pt modelId="{06BF1E96-4785-4923-ACDE-08D77D0F01E8}" type="pres">
      <dgm:prSet presAssocID="{1B44124B-7533-40DC-AD15-71405BC91A24}" presName="tx1" presStyleLbl="revTx" presStyleIdx="2" presStyleCnt="4" custScaleY="145617" custLinFactNeighborY="-6421"/>
      <dgm:spPr/>
    </dgm:pt>
    <dgm:pt modelId="{DA6A595B-0BE2-45B6-815F-4A65FD979EDA}" type="pres">
      <dgm:prSet presAssocID="{1B44124B-7533-40DC-AD15-71405BC91A24}" presName="vert1" presStyleCnt="0"/>
      <dgm:spPr/>
    </dgm:pt>
    <dgm:pt modelId="{6157E438-3B67-4962-95FD-33103DB108B9}" type="pres">
      <dgm:prSet presAssocID="{3BEB34C4-DC6B-479A-B603-A18C7644CB6A}" presName="thickLine" presStyleLbl="alignNode1" presStyleIdx="3" presStyleCnt="4"/>
      <dgm:spPr/>
    </dgm:pt>
    <dgm:pt modelId="{64E4E2CD-72BC-4A9C-A5E5-0FB317803DCF}" type="pres">
      <dgm:prSet presAssocID="{3BEB34C4-DC6B-479A-B603-A18C7644CB6A}" presName="horz1" presStyleCnt="0"/>
      <dgm:spPr/>
    </dgm:pt>
    <dgm:pt modelId="{1688987C-484C-415A-AA09-5BE19117805D}" type="pres">
      <dgm:prSet presAssocID="{3BEB34C4-DC6B-479A-B603-A18C7644CB6A}" presName="tx1" presStyleLbl="revTx" presStyleIdx="3" presStyleCnt="4" custScaleY="135261"/>
      <dgm:spPr/>
    </dgm:pt>
    <dgm:pt modelId="{471D9A01-F9C2-4697-9079-C649992B50B8}" type="pres">
      <dgm:prSet presAssocID="{3BEB34C4-DC6B-479A-B603-A18C7644CB6A}" presName="vert1" presStyleCnt="0"/>
      <dgm:spPr/>
    </dgm:pt>
  </dgm:ptLst>
  <dgm:cxnLst>
    <dgm:cxn modelId="{C679FA20-2547-469E-9D97-2EEA34CD4BDB}" type="presOf" srcId="{1B44124B-7533-40DC-AD15-71405BC91A24}" destId="{06BF1E96-4785-4923-ACDE-08D77D0F01E8}" srcOrd="0" destOrd="0" presId="urn:microsoft.com/office/officeart/2008/layout/LinedList"/>
    <dgm:cxn modelId="{34D00131-6385-4EB6-9CD3-6F349F1D6563}" type="presOf" srcId="{F71B7191-7B7E-42F9-AC97-F8395D895DEC}" destId="{DFACAB48-201C-4494-B50C-E2B6AAB6AFB7}" srcOrd="0" destOrd="0" presId="urn:microsoft.com/office/officeart/2008/layout/LinedList"/>
    <dgm:cxn modelId="{F4898332-407B-42A5-BE31-48DC02F873B0}" type="presOf" srcId="{3BEB34C4-DC6B-479A-B603-A18C7644CB6A}" destId="{1688987C-484C-415A-AA09-5BE19117805D}" srcOrd="0" destOrd="0" presId="urn:microsoft.com/office/officeart/2008/layout/LinedList"/>
    <dgm:cxn modelId="{E530EF3B-D1F5-4074-86AA-42897D229AA7}" srcId="{2C24F51B-F079-42E4-9253-32A4532781DA}" destId="{1B44124B-7533-40DC-AD15-71405BC91A24}" srcOrd="2" destOrd="0" parTransId="{0A66DADA-6B23-412A-B61E-07A99B2C2654}" sibTransId="{0D0162DB-28BA-4A27-8648-64C5CE1CB0FD}"/>
    <dgm:cxn modelId="{A3A53464-D8EE-4A1B-B3D1-100966F18410}" srcId="{2C24F51B-F079-42E4-9253-32A4532781DA}" destId="{3BEB34C4-DC6B-479A-B603-A18C7644CB6A}" srcOrd="3" destOrd="0" parTransId="{F254FC82-1132-491C-BE48-43791847124D}" sibTransId="{E60D98CA-D671-474D-A71D-DBD853A3BF6F}"/>
    <dgm:cxn modelId="{6537D165-C6CF-456B-988C-4125FF379C71}" type="presOf" srcId="{0B66706E-6037-42C3-8378-6B7CA0A58899}" destId="{8F45A194-7764-4EC8-B7F0-9ED1E9173C7D}" srcOrd="0" destOrd="0" presId="urn:microsoft.com/office/officeart/2008/layout/LinedList"/>
    <dgm:cxn modelId="{8ABCDC58-2A84-45FA-B42F-8C19FD05A7B9}" srcId="{2C24F51B-F079-42E4-9253-32A4532781DA}" destId="{F71B7191-7B7E-42F9-AC97-F8395D895DEC}" srcOrd="1" destOrd="0" parTransId="{E38141FD-976F-41D2-9E90-BB077E9FA2B3}" sibTransId="{B3AC2B43-FEB5-423C-915C-305D5A000217}"/>
    <dgm:cxn modelId="{6745F08F-1B21-46DC-8653-C89C3DB09234}" type="presOf" srcId="{2C24F51B-F079-42E4-9253-32A4532781DA}" destId="{DCCFE795-0EBF-496E-8B87-12B601F5EA83}" srcOrd="0" destOrd="0" presId="urn:microsoft.com/office/officeart/2008/layout/LinedList"/>
    <dgm:cxn modelId="{7B29E4F3-0B39-49EA-8E5E-73B86C501B81}" srcId="{2C24F51B-F079-42E4-9253-32A4532781DA}" destId="{0B66706E-6037-42C3-8378-6B7CA0A58899}" srcOrd="0" destOrd="0" parTransId="{269CDD48-4762-478C-B270-6F9BF2700CA9}" sibTransId="{AA6EB79C-8535-45C2-A955-242919A619EB}"/>
    <dgm:cxn modelId="{0701373B-8278-4C7B-9478-A908BDF26D60}" type="presParOf" srcId="{DCCFE795-0EBF-496E-8B87-12B601F5EA83}" destId="{B3B22E42-66E3-448D-896C-36C5A93EF333}" srcOrd="0" destOrd="0" presId="urn:microsoft.com/office/officeart/2008/layout/LinedList"/>
    <dgm:cxn modelId="{278AA9BC-A43E-4BC1-9F5A-7F98F6A7F386}" type="presParOf" srcId="{DCCFE795-0EBF-496E-8B87-12B601F5EA83}" destId="{16D1F1F1-DDBE-410B-A0ED-9523437C0A72}" srcOrd="1" destOrd="0" presId="urn:microsoft.com/office/officeart/2008/layout/LinedList"/>
    <dgm:cxn modelId="{66F1609A-1CEC-4F2E-8152-41D32DD73463}" type="presParOf" srcId="{16D1F1F1-DDBE-410B-A0ED-9523437C0A72}" destId="{8F45A194-7764-4EC8-B7F0-9ED1E9173C7D}" srcOrd="0" destOrd="0" presId="urn:microsoft.com/office/officeart/2008/layout/LinedList"/>
    <dgm:cxn modelId="{73D5F015-23EE-413A-8766-2E55F4FD2994}" type="presParOf" srcId="{16D1F1F1-DDBE-410B-A0ED-9523437C0A72}" destId="{741C4BB3-598D-49B0-B3D5-9805D3F09F2C}" srcOrd="1" destOrd="0" presId="urn:microsoft.com/office/officeart/2008/layout/LinedList"/>
    <dgm:cxn modelId="{5353A7A0-06C7-41C0-B74B-10DCB8B3E72C}" type="presParOf" srcId="{DCCFE795-0EBF-496E-8B87-12B601F5EA83}" destId="{FD97E503-CD87-4BB7-8EFB-FB58C9158F1B}" srcOrd="2" destOrd="0" presId="urn:microsoft.com/office/officeart/2008/layout/LinedList"/>
    <dgm:cxn modelId="{99D93B19-6770-4ED6-B0F7-78EE8FB15B59}" type="presParOf" srcId="{DCCFE795-0EBF-496E-8B87-12B601F5EA83}" destId="{072CA3A6-6541-4BCD-89B8-AEE373665469}" srcOrd="3" destOrd="0" presId="urn:microsoft.com/office/officeart/2008/layout/LinedList"/>
    <dgm:cxn modelId="{4ECF35B5-7EC3-403B-82CB-C5F06B2DA1A5}" type="presParOf" srcId="{072CA3A6-6541-4BCD-89B8-AEE373665469}" destId="{DFACAB48-201C-4494-B50C-E2B6AAB6AFB7}" srcOrd="0" destOrd="0" presId="urn:microsoft.com/office/officeart/2008/layout/LinedList"/>
    <dgm:cxn modelId="{28BBCC65-3BBE-4990-9884-EFB5A2C39496}" type="presParOf" srcId="{072CA3A6-6541-4BCD-89B8-AEE373665469}" destId="{7FBAD26A-340F-4F15-9D1D-4E6AA9740F10}" srcOrd="1" destOrd="0" presId="urn:microsoft.com/office/officeart/2008/layout/LinedList"/>
    <dgm:cxn modelId="{4BDA60B1-FBB4-4960-B1E1-2446C398296E}" type="presParOf" srcId="{DCCFE795-0EBF-496E-8B87-12B601F5EA83}" destId="{59FD7271-5CDA-4BF7-A78B-B9D2BE7738AE}" srcOrd="4" destOrd="0" presId="urn:microsoft.com/office/officeart/2008/layout/LinedList"/>
    <dgm:cxn modelId="{BD0138C4-802E-429F-BA9C-44BCF5ACF37A}" type="presParOf" srcId="{DCCFE795-0EBF-496E-8B87-12B601F5EA83}" destId="{4753C323-54BA-4262-A614-E9FABEDBC97F}" srcOrd="5" destOrd="0" presId="urn:microsoft.com/office/officeart/2008/layout/LinedList"/>
    <dgm:cxn modelId="{12444652-3EBC-4C6C-9E50-865ABF7A3C51}" type="presParOf" srcId="{4753C323-54BA-4262-A614-E9FABEDBC97F}" destId="{06BF1E96-4785-4923-ACDE-08D77D0F01E8}" srcOrd="0" destOrd="0" presId="urn:microsoft.com/office/officeart/2008/layout/LinedList"/>
    <dgm:cxn modelId="{97F8053F-AC55-4C10-A6BC-377826CC954A}" type="presParOf" srcId="{4753C323-54BA-4262-A614-E9FABEDBC97F}" destId="{DA6A595B-0BE2-45B6-815F-4A65FD979EDA}" srcOrd="1" destOrd="0" presId="urn:microsoft.com/office/officeart/2008/layout/LinedList"/>
    <dgm:cxn modelId="{F342EBC6-FBA4-4C2C-8FD7-FE7CFD7D3BA4}" type="presParOf" srcId="{DCCFE795-0EBF-496E-8B87-12B601F5EA83}" destId="{6157E438-3B67-4962-95FD-33103DB108B9}" srcOrd="6" destOrd="0" presId="urn:microsoft.com/office/officeart/2008/layout/LinedList"/>
    <dgm:cxn modelId="{9429BD62-CC0E-4949-A7D9-CFE8BFDAC30D}" type="presParOf" srcId="{DCCFE795-0EBF-496E-8B87-12B601F5EA83}" destId="{64E4E2CD-72BC-4A9C-A5E5-0FB317803DCF}" srcOrd="7" destOrd="0" presId="urn:microsoft.com/office/officeart/2008/layout/LinedList"/>
    <dgm:cxn modelId="{D629E8F3-B55E-4C0F-B936-C3FE6E508D46}" type="presParOf" srcId="{64E4E2CD-72BC-4A9C-A5E5-0FB317803DCF}" destId="{1688987C-484C-415A-AA09-5BE19117805D}" srcOrd="0" destOrd="0" presId="urn:microsoft.com/office/officeart/2008/layout/LinedList"/>
    <dgm:cxn modelId="{19E8F6E3-AD96-49BD-9A50-00B20FE71551}" type="presParOf" srcId="{64E4E2CD-72BC-4A9C-A5E5-0FB317803DCF}" destId="{471D9A01-F9C2-4697-9079-C649992B50B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22E42-66E3-448D-896C-36C5A93EF333}">
      <dsp:nvSpPr>
        <dsp:cNvPr id="0" name=""/>
        <dsp:cNvSpPr/>
      </dsp:nvSpPr>
      <dsp:spPr>
        <a:xfrm>
          <a:off x="0" y="4362"/>
          <a:ext cx="95633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5A194-7764-4EC8-B7F0-9ED1E9173C7D}">
      <dsp:nvSpPr>
        <dsp:cNvPr id="0" name=""/>
        <dsp:cNvSpPr/>
      </dsp:nvSpPr>
      <dsp:spPr>
        <a:xfrm>
          <a:off x="0" y="4362"/>
          <a:ext cx="9553996" cy="1658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1) Condividere il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</a:rPr>
            <a:t> processo di costruzione del Piano Sociale di Zona (</a:t>
          </a:r>
          <a:r>
            <a:rPr lang="it-IT" sz="2000" b="1" kern="1200" dirty="0" err="1">
              <a:solidFill>
                <a:schemeClr val="tx1"/>
              </a:solidFill>
              <a:latin typeface="Candara" panose="020E0502030303020204" pitchFamily="34" charset="0"/>
            </a:rPr>
            <a:t>PSdZ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</a:rPr>
            <a:t>) 2024-2026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Attività realizzate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La fase di partecipazione e di coinvolgimento degli stakeholder</a:t>
          </a:r>
        </a:p>
      </dsp:txBody>
      <dsp:txXfrm>
        <a:off x="0" y="4362"/>
        <a:ext cx="9553996" cy="1658777"/>
      </dsp:txXfrm>
    </dsp:sp>
    <dsp:sp modelId="{FD97E503-CD87-4BB7-8EFB-FB58C9158F1B}">
      <dsp:nvSpPr>
        <dsp:cNvPr id="0" name=""/>
        <dsp:cNvSpPr/>
      </dsp:nvSpPr>
      <dsp:spPr>
        <a:xfrm>
          <a:off x="0" y="1257764"/>
          <a:ext cx="9563336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CAB48-201C-4494-B50C-E2B6AAB6AFB7}">
      <dsp:nvSpPr>
        <dsp:cNvPr id="0" name=""/>
        <dsp:cNvSpPr/>
      </dsp:nvSpPr>
      <dsp:spPr>
        <a:xfrm>
          <a:off x="0" y="1365034"/>
          <a:ext cx="9553996" cy="1243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2) Descrivere la Struttura del </a:t>
          </a:r>
          <a:r>
            <a:rPr lang="it-IT" sz="2000" b="1" kern="1200" dirty="0" err="1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PSdZ</a:t>
          </a: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 2024-2026 del Distretto LT/5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 </a:t>
          </a:r>
          <a:r>
            <a:rPr lang="it-IT" sz="1800" b="0" kern="1200" dirty="0">
              <a:solidFill>
                <a:prstClr val="black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L’indice del Piano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</a:p>
      </dsp:txBody>
      <dsp:txXfrm>
        <a:off x="0" y="1365034"/>
        <a:ext cx="9553996" cy="1243939"/>
      </dsp:txXfrm>
    </dsp:sp>
    <dsp:sp modelId="{486178C4-582C-4898-80D3-EB1CB579CD07}">
      <dsp:nvSpPr>
        <dsp:cNvPr id="0" name=""/>
        <dsp:cNvSpPr/>
      </dsp:nvSpPr>
      <dsp:spPr>
        <a:xfrm>
          <a:off x="0" y="2907078"/>
          <a:ext cx="9563336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9FDFF-1666-41B2-BF31-CD80AD0679A0}">
      <dsp:nvSpPr>
        <dsp:cNvPr id="0" name=""/>
        <dsp:cNvSpPr/>
      </dsp:nvSpPr>
      <dsp:spPr>
        <a:xfrm>
          <a:off x="0" y="2907078"/>
          <a:ext cx="9553996" cy="1581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20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3) Illustrare i contenuti del Piano e le future strategie d’intervento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Gli obiettivi strategici e le priorità d’intervento del </a:t>
          </a:r>
          <a:r>
            <a:rPr lang="it-IT" sz="1800" b="0" kern="1200" dirty="0" err="1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PSdZ</a:t>
          </a: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2024-2026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0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Azioni di sistema e interventi nei servizi</a:t>
          </a:r>
        </a:p>
      </dsp:txBody>
      <dsp:txXfrm>
        <a:off x="0" y="2907078"/>
        <a:ext cx="9553996" cy="1581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FCB0CB-A744-4CD2-B965-5A64D34031FF}">
      <dsp:nvSpPr>
        <dsp:cNvPr id="0" name=""/>
        <dsp:cNvSpPr/>
      </dsp:nvSpPr>
      <dsp:spPr>
        <a:xfrm rot="5400000">
          <a:off x="5542648" y="-3042471"/>
          <a:ext cx="823041" cy="69864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Costituzione Gruppo di lavoro Ufficio di Piano (azioni informativa)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Analisi domanda e offerta sociale - Censimento spesa sociale dei Comuni </a:t>
          </a:r>
        </a:p>
      </dsp:txBody>
      <dsp:txXfrm rot="-5400000">
        <a:off x="2460937" y="79418"/>
        <a:ext cx="6946285" cy="742685"/>
      </dsp:txXfrm>
    </dsp:sp>
    <dsp:sp modelId="{995FC63D-C952-4239-BA83-48A7F3649792}">
      <dsp:nvSpPr>
        <dsp:cNvPr id="0" name=""/>
        <dsp:cNvSpPr/>
      </dsp:nvSpPr>
      <dsp:spPr>
        <a:xfrm>
          <a:off x="4343" y="770"/>
          <a:ext cx="2456593" cy="899979"/>
        </a:xfrm>
        <a:prstGeom prst="roundRect">
          <a:avLst/>
        </a:prstGeom>
        <a:solidFill>
          <a:srgbClr val="114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Fase preparatoria: Fotografia</a:t>
          </a:r>
        </a:p>
      </dsp:txBody>
      <dsp:txXfrm>
        <a:off x="48276" y="44703"/>
        <a:ext cx="2368727" cy="812113"/>
      </dsp:txXfrm>
    </dsp:sp>
    <dsp:sp modelId="{E0B8AB93-A2BB-42E7-893B-33F18A3288AD}">
      <dsp:nvSpPr>
        <dsp:cNvPr id="0" name=""/>
        <dsp:cNvSpPr/>
      </dsp:nvSpPr>
      <dsp:spPr>
        <a:xfrm rot="5400000">
          <a:off x="5529380" y="-2089353"/>
          <a:ext cx="876342" cy="6960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  <a:ea typeface="+mn-ea"/>
              <a:cs typeface="+mn-cs"/>
            </a:rPr>
            <a:t>Obiettivi strategici e priorità d’intervento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Ipotesi di PSDZ </a:t>
          </a:r>
          <a:r>
            <a:rPr lang="it-IT" sz="1600" b="0" kern="1200" baseline="0" dirty="0">
              <a:solidFill>
                <a:srgbClr val="002060"/>
              </a:solidFill>
              <a:latin typeface="Candara" panose="020E0502030303020204" pitchFamily="34" charset="0"/>
            </a:rPr>
            <a:t>(analisi dei servizi)</a:t>
          </a:r>
        </a:p>
      </dsp:txBody>
      <dsp:txXfrm rot="-5400000">
        <a:off x="2487541" y="995265"/>
        <a:ext cx="6917243" cy="790784"/>
      </dsp:txXfrm>
    </dsp:sp>
    <dsp:sp modelId="{B2F1F27E-3765-4436-90A5-077D519A10F3}">
      <dsp:nvSpPr>
        <dsp:cNvPr id="0" name=""/>
        <dsp:cNvSpPr/>
      </dsp:nvSpPr>
      <dsp:spPr>
        <a:xfrm>
          <a:off x="4343" y="978543"/>
          <a:ext cx="2483196" cy="824227"/>
        </a:xfrm>
        <a:prstGeom prst="roundRect">
          <a:avLst/>
        </a:prstGeom>
        <a:solidFill>
          <a:srgbClr val="114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Fase 1: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Programmazione</a:t>
          </a:r>
        </a:p>
      </dsp:txBody>
      <dsp:txXfrm>
        <a:off x="44578" y="1018778"/>
        <a:ext cx="2402726" cy="743757"/>
      </dsp:txXfrm>
    </dsp:sp>
    <dsp:sp modelId="{3888953B-24D3-479D-9E8B-C254AD186FC7}">
      <dsp:nvSpPr>
        <dsp:cNvPr id="0" name=""/>
        <dsp:cNvSpPr/>
      </dsp:nvSpPr>
      <dsp:spPr>
        <a:xfrm rot="5400000">
          <a:off x="5577652" y="-1209547"/>
          <a:ext cx="779798" cy="6960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Campagna di comunicazione - Avviso pubblico per la partecipazione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 Tavoli con: ASP-IRL, Organizzazioni sindacali, ASL Latina</a:t>
          </a:r>
          <a:endParaRPr lang="it-IT" sz="1600" b="1" kern="1200" baseline="0" dirty="0">
            <a:solidFill>
              <a:srgbClr val="002060"/>
            </a:solidFill>
            <a:latin typeface="Candara" panose="020E0502030303020204" pitchFamily="34" charset="0"/>
            <a:ea typeface="+mn-ea"/>
            <a:cs typeface="+mn-cs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Questionario online</a:t>
          </a: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  <a:ea typeface="+mn-ea"/>
              <a:cs typeface="+mn-cs"/>
            </a:rPr>
            <a:t>, Tavoli tematici 20 e 21 giugno</a:t>
          </a:r>
        </a:p>
      </dsp:txBody>
      <dsp:txXfrm rot="-5400000">
        <a:off x="2487541" y="1918631"/>
        <a:ext cx="6921955" cy="703664"/>
      </dsp:txXfrm>
    </dsp:sp>
    <dsp:sp modelId="{3F2805D6-0965-450B-9C6B-7BFA98BF019B}">
      <dsp:nvSpPr>
        <dsp:cNvPr id="0" name=""/>
        <dsp:cNvSpPr/>
      </dsp:nvSpPr>
      <dsp:spPr>
        <a:xfrm>
          <a:off x="4343" y="1892563"/>
          <a:ext cx="2483196" cy="755801"/>
        </a:xfrm>
        <a:prstGeom prst="roundRect">
          <a:avLst/>
        </a:prstGeom>
        <a:solidFill>
          <a:srgbClr val="114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Fase 2: Partecipazione</a:t>
          </a:r>
        </a:p>
      </dsp:txBody>
      <dsp:txXfrm>
        <a:off x="41238" y="1929458"/>
        <a:ext cx="2409406" cy="682011"/>
      </dsp:txXfrm>
    </dsp:sp>
    <dsp:sp modelId="{18411EF1-C2DA-4EA4-A4AA-A5A857B478E2}">
      <dsp:nvSpPr>
        <dsp:cNvPr id="0" name=""/>
        <dsp:cNvSpPr/>
      </dsp:nvSpPr>
      <dsp:spPr>
        <a:xfrm rot="5400000">
          <a:off x="5638783" y="-346811"/>
          <a:ext cx="657536" cy="6960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Rimodulazione PSDZ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Approvazione PSDZ (Comitato istituzionale) </a:t>
          </a: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  <a:sym typeface="Wingdings" panose="05000000000000000000" pitchFamily="2" charset="2"/>
            </a:rPr>
            <a:t> </a:t>
          </a:r>
          <a:r>
            <a:rPr lang="it-IT" sz="1600" b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Regione Lazio</a:t>
          </a:r>
        </a:p>
      </dsp:txBody>
      <dsp:txXfrm rot="-5400000">
        <a:off x="2487540" y="2836530"/>
        <a:ext cx="6927924" cy="593340"/>
      </dsp:txXfrm>
    </dsp:sp>
    <dsp:sp modelId="{592E2049-20EB-4AA6-B726-F868DBFA6113}">
      <dsp:nvSpPr>
        <dsp:cNvPr id="0" name=""/>
        <dsp:cNvSpPr/>
      </dsp:nvSpPr>
      <dsp:spPr>
        <a:xfrm>
          <a:off x="4343" y="2712099"/>
          <a:ext cx="2483196" cy="842200"/>
        </a:xfrm>
        <a:prstGeom prst="roundRect">
          <a:avLst/>
        </a:prstGeom>
        <a:solidFill>
          <a:srgbClr val="114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Fase 3: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ndara" panose="020E0502030303020204" pitchFamily="34" charset="0"/>
            </a:rPr>
            <a:t>Stesura e approvazione PSDZ</a:t>
          </a:r>
        </a:p>
      </dsp:txBody>
      <dsp:txXfrm>
        <a:off x="45456" y="2753212"/>
        <a:ext cx="2400970" cy="759974"/>
      </dsp:txXfrm>
    </dsp:sp>
    <dsp:sp modelId="{A0F4D7D1-41D2-4222-BA90-D227D015DB37}">
      <dsp:nvSpPr>
        <dsp:cNvPr id="0" name=""/>
        <dsp:cNvSpPr/>
      </dsp:nvSpPr>
      <dsp:spPr>
        <a:xfrm rot="5400000">
          <a:off x="5638783" y="509523"/>
          <a:ext cx="657536" cy="6960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i="1" kern="1200" baseline="0">
              <a:solidFill>
                <a:srgbClr val="002060"/>
              </a:solidFill>
              <a:latin typeface="Candara" panose="020E0502030303020204" pitchFamily="34" charset="0"/>
            </a:rPr>
            <a:t>Comunicazione PSDZ (informativa esterna)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1" i="1" kern="1200" baseline="0" dirty="0">
              <a:solidFill>
                <a:srgbClr val="002060"/>
              </a:solidFill>
              <a:latin typeface="Candara" panose="020E0502030303020204" pitchFamily="34" charset="0"/>
            </a:rPr>
            <a:t>Definizione delle modalità partecipative – Tavolo tematico valutativo</a:t>
          </a:r>
        </a:p>
      </dsp:txBody>
      <dsp:txXfrm rot="-5400000">
        <a:off x="2487540" y="3692864"/>
        <a:ext cx="6927924" cy="593340"/>
      </dsp:txXfrm>
    </dsp:sp>
    <dsp:sp modelId="{7B2752C2-A3DE-48A6-8A44-08232BAEE4B3}">
      <dsp:nvSpPr>
        <dsp:cNvPr id="0" name=""/>
        <dsp:cNvSpPr/>
      </dsp:nvSpPr>
      <dsp:spPr>
        <a:xfrm>
          <a:off x="4343" y="3606035"/>
          <a:ext cx="2483196" cy="766997"/>
        </a:xfrm>
        <a:prstGeom prst="roundRect">
          <a:avLst/>
        </a:prstGeom>
        <a:solidFill>
          <a:srgbClr val="114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800" b="1" i="1" kern="1200" dirty="0">
              <a:latin typeface="Candara" panose="020E0502030303020204" pitchFamily="34" charset="0"/>
            </a:rPr>
            <a:t>Fase 4: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1" kern="1200" dirty="0">
              <a:latin typeface="Candara" panose="020E0502030303020204" pitchFamily="34" charset="0"/>
            </a:rPr>
            <a:t>Monitoraggio e valutazione</a:t>
          </a:r>
        </a:p>
      </dsp:txBody>
      <dsp:txXfrm>
        <a:off x="41785" y="3643477"/>
        <a:ext cx="2408312" cy="6921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22E42-66E3-448D-896C-36C5A93EF333}">
      <dsp:nvSpPr>
        <dsp:cNvPr id="0" name=""/>
        <dsp:cNvSpPr/>
      </dsp:nvSpPr>
      <dsp:spPr>
        <a:xfrm>
          <a:off x="0" y="696"/>
          <a:ext cx="644865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5A194-7764-4EC8-B7F0-9ED1E9173C7D}">
      <dsp:nvSpPr>
        <dsp:cNvPr id="0" name=""/>
        <dsp:cNvSpPr/>
      </dsp:nvSpPr>
      <dsp:spPr>
        <a:xfrm>
          <a:off x="6297" y="0"/>
          <a:ext cx="6442362" cy="1522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rPr>
            <a:t>Attivazione gruppo di lavoro con i referenti dei comuni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Condivisione dei materiali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Raccolta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dati sui servizi comunali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: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visione d’insieme</a:t>
          </a:r>
        </a:p>
      </dsp:txBody>
      <dsp:txXfrm>
        <a:off x="6297" y="0"/>
        <a:ext cx="6442362" cy="1522366"/>
      </dsp:txXfrm>
    </dsp:sp>
    <dsp:sp modelId="{FD97E503-CD87-4BB7-8EFB-FB58C9158F1B}">
      <dsp:nvSpPr>
        <dsp:cNvPr id="0" name=""/>
        <dsp:cNvSpPr/>
      </dsp:nvSpPr>
      <dsp:spPr>
        <a:xfrm>
          <a:off x="0" y="1239264"/>
          <a:ext cx="6448659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CAB48-201C-4494-B50C-E2B6AAB6AFB7}">
      <dsp:nvSpPr>
        <dsp:cNvPr id="0" name=""/>
        <dsp:cNvSpPr/>
      </dsp:nvSpPr>
      <dsp:spPr>
        <a:xfrm>
          <a:off x="6297" y="1252848"/>
          <a:ext cx="6442362" cy="870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Analisi desk </a:t>
          </a:r>
          <a:endParaRPr lang="it-IT" sz="1600" b="0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Calibri Light" panose="020F0302020204030204" pitchFamily="34" charset="0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Dati sul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contesto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socio-economico </a:t>
          </a:r>
          <a:endParaRPr lang="it-IT" sz="1400" b="0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Calibri Light" panose="020F0302020204030204" pitchFamily="34" charset="0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   Dati sulla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spesa sociale dei comuni</a:t>
          </a:r>
        </a:p>
      </dsp:txBody>
      <dsp:txXfrm>
        <a:off x="6297" y="1252848"/>
        <a:ext cx="6442362" cy="870868"/>
      </dsp:txXfrm>
    </dsp:sp>
    <dsp:sp modelId="{59FD7271-5CDA-4BF7-A78B-B9D2BE7738AE}">
      <dsp:nvSpPr>
        <dsp:cNvPr id="0" name=""/>
        <dsp:cNvSpPr/>
      </dsp:nvSpPr>
      <dsp:spPr>
        <a:xfrm>
          <a:off x="0" y="2393930"/>
          <a:ext cx="6448659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BF1E96-4785-4923-ACDE-08D77D0F01E8}">
      <dsp:nvSpPr>
        <dsp:cNvPr id="0" name=""/>
        <dsp:cNvSpPr/>
      </dsp:nvSpPr>
      <dsp:spPr>
        <a:xfrm>
          <a:off x="0" y="2345969"/>
          <a:ext cx="6442362" cy="1087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Attività di comunicazione e partecipazione: stakeholder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M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ateriali informativi</a:t>
          </a:r>
        </a:p>
        <a:p>
          <a:pPr marL="177800" lvl="0" indent="0" algn="l" defTabSz="800100">
            <a:lnSpc>
              <a:spcPct val="100000"/>
            </a:lnSpc>
            <a:spcBef>
              <a:spcPct val="0"/>
            </a:spcBef>
            <a:spcAft>
              <a:spcPts val="30"/>
            </a:spcAft>
            <a:buNone/>
          </a:pP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  </a:t>
          </a:r>
          <a:r>
            <a:rPr lang="it-IT" sz="16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Fase di partecipazione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: </a:t>
          </a:r>
          <a:r>
            <a:rPr lang="it-IT" sz="1600" b="1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questionario online </a:t>
          </a:r>
          <a:r>
            <a:rPr lang="it-IT" sz="1600" b="0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 </a:t>
          </a:r>
          <a:r>
            <a:rPr lang="it-IT" sz="1600" b="0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e </a:t>
          </a:r>
          <a:r>
            <a:rPr lang="it-IT" sz="1600" b="1" kern="1200" dirty="0">
              <a:solidFill>
                <a:srgbClr val="4F81BD"/>
              </a:solidFill>
              <a:latin typeface="Candara" panose="020E0502030303020204" pitchFamily="34" charset="0"/>
              <a:ea typeface="+mn-ea"/>
              <a:cs typeface="Calibri Light" panose="020F0302020204030204" pitchFamily="34" charset="0"/>
            </a:rPr>
            <a:t>tavoli tematici</a:t>
          </a:r>
        </a:p>
      </dsp:txBody>
      <dsp:txXfrm>
        <a:off x="0" y="2345969"/>
        <a:ext cx="6442362" cy="1087675"/>
      </dsp:txXfrm>
    </dsp:sp>
    <dsp:sp modelId="{6157E438-3B67-4962-95FD-33103DB108B9}">
      <dsp:nvSpPr>
        <dsp:cNvPr id="0" name=""/>
        <dsp:cNvSpPr/>
      </dsp:nvSpPr>
      <dsp:spPr>
        <a:xfrm>
          <a:off x="0" y="3481606"/>
          <a:ext cx="6448659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8987C-484C-415A-AA09-5BE19117805D}">
      <dsp:nvSpPr>
        <dsp:cNvPr id="0" name=""/>
        <dsp:cNvSpPr/>
      </dsp:nvSpPr>
      <dsp:spPr>
        <a:xfrm>
          <a:off x="0" y="3481606"/>
          <a:ext cx="6442362" cy="1010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300"/>
            </a:spcAft>
            <a:buNone/>
          </a:pPr>
          <a:r>
            <a:rPr lang="it-IT" sz="1800" b="1" kern="12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Predisposizione e condivisione del </a:t>
          </a:r>
          <a:r>
            <a:rPr lang="it-IT" sz="1800" b="1" kern="1200" dirty="0" err="1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ea typeface="+mn-ea"/>
              <a:cs typeface="+mn-cs"/>
            </a:rPr>
            <a:t>PSdZ</a:t>
          </a:r>
          <a:endParaRPr lang="it-IT" sz="1800" b="1" kern="1200" dirty="0">
            <a:solidFill>
              <a:srgbClr val="5B9BD5">
                <a:lumMod val="50000"/>
              </a:srgbClr>
            </a:solidFill>
            <a:latin typeface="Candara" panose="020E0502030303020204" pitchFamily="34" charset="0"/>
            <a:ea typeface="+mn-ea"/>
            <a:cs typeface="+mn-cs"/>
          </a:endParaRPr>
        </a:p>
      </dsp:txBody>
      <dsp:txXfrm>
        <a:off x="0" y="3481606"/>
        <a:ext cx="6442362" cy="1010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367B2D9-877F-9FD3-4780-9C4CF33D0E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9C652F2-EFB3-B5D4-9354-68F793A68F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3C13-4873-487A-BE8F-5CD100A1D02F}" type="datetimeFigureOut">
              <a:rPr lang="it-IT" smtClean="0"/>
              <a:t>03/07/2024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83746B7-E329-3AF1-DC80-90A7E7F019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C03FBB1-5C58-8D82-5260-06FBA899D8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35DEA-83D3-404E-8055-8FFD6F1F04A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968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E0120-4FA5-4BD3-8E2D-D20C0E700159}" type="datetimeFigureOut">
              <a:rPr lang="it-IT" smtClean="0"/>
              <a:t>03/07/2024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7F6E-E4E1-43E9-A901-F7F50901198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824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2018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190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66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577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6269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206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3984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3741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839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3901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82416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1401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5899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6094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9903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0299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7871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7501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1852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3314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944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2687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4151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4675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12384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9070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2894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29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7743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3195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68909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081635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51830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8162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54777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60245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20944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6799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39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25071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40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39428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7F6E-E4E1-43E9-A901-F7F509011982}" type="slidenum">
              <a:rPr lang="it-IT" smtClean="0"/>
              <a:t>41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492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D4107A-9985-4E0F-AEBB-1EAA55B1D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8DCFCC-3219-4D3D-A989-2462BD559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0D5F2A-93E7-417F-BC5B-CC40E039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EA35-ACF4-48EE-A24C-10DB40FE6A32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2E1C9F-1407-4B58-A08D-706843D52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832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E5780C-CEEB-40A1-B5AC-1750C8B22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8E1BCE-FF70-40D3-AAE6-F64782B3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5791DA-421D-4589-9716-99B59B54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A52DE9D-4BCF-EB81-C3E2-6B8E31EE873C}"/>
              </a:ext>
            </a:extLst>
          </p:cNvPr>
          <p:cNvSpPr txBox="1"/>
          <p:nvPr userDrawn="1"/>
        </p:nvSpPr>
        <p:spPr>
          <a:xfrm>
            <a:off x="249465" y="435790"/>
            <a:ext cx="3482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it-IT" sz="1800" b="1" kern="1200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ea typeface="+mn-ea"/>
                <a:cs typeface="+mn-cs"/>
              </a:rPr>
              <a:t>Piano Sociale di Zona 2024-2026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00A39BDD-C4E1-F020-E74B-06469FD21E8B}"/>
              </a:ext>
            </a:extLst>
          </p:cNvPr>
          <p:cNvCxnSpPr>
            <a:cxnSpLocks/>
          </p:cNvCxnSpPr>
          <p:nvPr userDrawn="1"/>
        </p:nvCxnSpPr>
        <p:spPr>
          <a:xfrm>
            <a:off x="316426" y="850112"/>
            <a:ext cx="3128738" cy="0"/>
          </a:xfrm>
          <a:prstGeom prst="line">
            <a:avLst/>
          </a:prstGeom>
          <a:ln w="19050" cmpd="dbl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o 1">
            <a:extLst>
              <a:ext uri="{FF2B5EF4-FFF2-40B4-BE49-F238E27FC236}">
                <a16:creationId xmlns:a16="http://schemas.microsoft.com/office/drawing/2014/main" id="{C8835B05-1EE3-64BE-7DE1-51B3FF2D52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731493" y="172087"/>
            <a:ext cx="7047343" cy="986978"/>
            <a:chOff x="1861337" y="447869"/>
            <a:chExt cx="9179756" cy="1331510"/>
          </a:xfrm>
        </p:grpSpPr>
        <p:pic>
          <p:nvPicPr>
            <p:cNvPr id="4" name="Immagine 3" descr="logo distretto">
              <a:extLst>
                <a:ext uri="{FF2B5EF4-FFF2-40B4-BE49-F238E27FC236}">
                  <a16:creationId xmlns:a16="http://schemas.microsoft.com/office/drawing/2014/main" id="{CC0D675A-A7AC-0256-9071-5B38269CE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1337" y="519295"/>
              <a:ext cx="1374364" cy="1124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magine 8" descr="Immagine che contiene testo, Carattere, schermata, logo&#10;&#10;Descrizione generata automaticamente">
              <a:extLst>
                <a:ext uri="{FF2B5EF4-FFF2-40B4-BE49-F238E27FC236}">
                  <a16:creationId xmlns:a16="http://schemas.microsoft.com/office/drawing/2014/main" id="{26523E9B-D791-C45D-BE3C-333CE380C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85" r="25716" b="7459"/>
            <a:stretch/>
          </p:blipFill>
          <p:spPr>
            <a:xfrm>
              <a:off x="3401353" y="447869"/>
              <a:ext cx="7639740" cy="1331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594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579CC7-78E3-4008-AEB1-7AA34BE65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3357217-646F-494B-97C2-E5B9FE096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272B6E-4514-40B4-A81F-19B679E5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F7F3-2C1E-49E4-8F77-FD8186DBF4CB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E0C7E5-6F4F-46A7-B359-051B10EC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CF6826-DD87-4647-8030-7AE02A7E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77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78A798-312A-4A07-A60B-49201BF6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65315D-1FB9-4371-BE69-49D4EAD26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9687EB-A4DD-474C-B934-3F6305B91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CFBEB8-8A8F-458F-AC9F-B8A5166F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D1032-E639-4E54-9EE9-DE827424F37C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13DC7A-9E3D-4683-98E5-DABAFCDF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6CD11C-4441-4A84-B35D-4AB42E2B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570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857EFE-EFF4-4F6B-A1C9-B059A3D6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AF89A08-9C40-48EB-B724-39492F365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B49D727-B72A-4BDA-A482-78B59025F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52D5AFD-9894-4184-83C1-26E988C7E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66A2D47-F5C5-4318-BE33-2B111B48DB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6230BC6-6011-4DEA-82BA-EB9B445F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92B4-DDEA-44EC-8E4F-A6D31A9A7024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40EF7FD-8336-4EEB-A2EE-3E916128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DF4ABC9-605B-4292-81A9-F9386244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538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712100-BE63-4773-9D16-33BE6F3F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02B3045-36E9-4944-B052-59DFBD19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4936-F409-48B7-804A-914C2B7D9220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B2713D-2D37-4530-9DA3-8AABC8E88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12A3214-D7B5-471D-92FF-B882F2C6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200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2B9132-FEC5-483D-8551-E39D7E78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7904-40E5-4F74-A20E-1CF5DE90DFA3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C6F92C-33B8-4DA0-9192-48E31FFF9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9F6D3B-134C-4A8B-BCF2-A09F53DE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02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DCD760-19A4-427D-B919-EBC12F1E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7554D9-8ABC-46C3-9CEB-D9B9DC5C8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DC5087-1BD8-45AD-9CBB-64FCC8ACC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9A3AB6-87F8-4DF2-AAC7-06B05AB4E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6BCD8-B000-449E-8D4F-19EE760B6BB7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CF5BBE-87FC-4132-A53E-C29F2BC6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DE0B51-1D31-4696-B74C-06390B63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127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CB55DF-6F70-4AFD-9B16-6E3BBD661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AE4268F-1F11-4456-9DFF-1398437AF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B103955-2DA2-42A3-A81F-A7A94C488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716DFC-2144-4AE7-A119-AF86425DC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01834-9865-4DD2-B6B7-04852684C143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A5FF304-A0B9-4931-9A05-A61356C9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A3DE11-EF0C-46AB-87A0-CCA90EC3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762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F37B86-BE76-42E0-B1B1-008789F4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C77D209-EB6F-4CD8-8974-90656C45C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08CF98-2857-4330-8554-F06D68D4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1F02-21D1-420C-B916-48557922B041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67C044-B955-4CF2-A39B-1A9F0FA1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0A29C7-787C-43BB-AB47-19DDD729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992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C80A070-FE2F-4FBD-89D2-FD5413C90B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BEFA39A-DB28-46D0-A5F6-A06EC8345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E1C96-0A5C-4A92-B199-BF80D1ED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8445-6945-4CF3-892A-D06F90DC936B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C9745-C610-4BA2-B291-7066AD16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640B9C-075A-4D63-B347-F0E804491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4310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3B54A11-0794-46D4-8018-16D5C9C23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B52E81-1311-4F2B-B683-63F0535D2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FCCE2A-D535-4330-B432-F3590747D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FEEDB-1FAC-44BE-9078-3695CE07D078}" type="datetime1">
              <a:rPr lang="it-IT" smtClean="0"/>
              <a:t>03/07/2024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52DEE4-6E1A-4D3A-B3C9-35FA3A6F7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46FCFF-A446-4EF2-B67F-8DCBD840C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84295-8242-4AF6-9A1D-7EE7BEFEF4B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59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iglio.regione.lazio.it/consiglio-regionale/?vw=leggiregionalidettaglio&amp;id=9293&amp;sv=vigent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gione.lazio.it/documenti/7145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it.surveymonkey.com/r/LVMTYDQ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distrettosociosanitariolt5@comune.gaeta.lt.it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A6DD4A80-F3D9-474B-B468-CDD26ECC1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1216" y="5415757"/>
            <a:ext cx="3029568" cy="475502"/>
          </a:xfrm>
        </p:spPr>
        <p:txBody>
          <a:bodyPr>
            <a:normAutofit/>
          </a:bodyPr>
          <a:lstStyle/>
          <a:p>
            <a:r>
              <a:rPr lang="it-IT" sz="2000" i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5 luglio 2024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5F147C-A595-2FBB-93E3-AAD2E9BA6B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E84295-8242-4AF6-9A1D-7EE7BEFEF4B5}" type="slidenum">
              <a:rPr lang="it-IT" smtClean="0"/>
              <a:t>1</a:t>
            </a:fld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896A094-6271-6AA8-5FE6-06D955A5E65B}"/>
              </a:ext>
            </a:extLst>
          </p:cNvPr>
          <p:cNvSpPr txBox="1"/>
          <p:nvPr/>
        </p:nvSpPr>
        <p:spPr>
          <a:xfrm>
            <a:off x="1198880" y="3478655"/>
            <a:ext cx="9377679" cy="892552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Poppins ExtraBold" panose="00000900000000000000" pitchFamily="2" charset="0"/>
              </a:rPr>
              <a:t>INIZIATIVA PUBBLICA</a:t>
            </a:r>
          </a:p>
          <a:p>
            <a:pPr algn="ctr"/>
            <a:r>
              <a:rPr lang="it-IT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Poppins ExtraBold" panose="00000900000000000000" pitchFamily="2" charset="0"/>
              </a:rPr>
              <a:t>STRUTTURA, CONTENUTI E STRATEGIE D’INTERVENTO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6235F4A-C8AA-4EC6-EFE0-1424075B7CFA}"/>
              </a:ext>
            </a:extLst>
          </p:cNvPr>
          <p:cNvGrpSpPr/>
          <p:nvPr/>
        </p:nvGrpSpPr>
        <p:grpSpPr>
          <a:xfrm>
            <a:off x="953482" y="312435"/>
            <a:ext cx="9085868" cy="1173465"/>
            <a:chOff x="1861337" y="447869"/>
            <a:chExt cx="9179756" cy="1331510"/>
          </a:xfrm>
        </p:grpSpPr>
        <p:pic>
          <p:nvPicPr>
            <p:cNvPr id="7" name="Immagine 6" descr="logo distretto">
              <a:extLst>
                <a:ext uri="{FF2B5EF4-FFF2-40B4-BE49-F238E27FC236}">
                  <a16:creationId xmlns:a16="http://schemas.microsoft.com/office/drawing/2014/main" id="{73EE4CE4-55E4-6C51-4CF7-72CDBB40D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1337" y="519295"/>
              <a:ext cx="1374364" cy="1124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magine 9" descr="Immagine che contiene testo, Carattere, schermata, logo&#10;&#10;Descrizione generata automaticamente">
              <a:extLst>
                <a:ext uri="{FF2B5EF4-FFF2-40B4-BE49-F238E27FC236}">
                  <a16:creationId xmlns:a16="http://schemas.microsoft.com/office/drawing/2014/main" id="{8451E059-4895-B7F1-3B5A-C04A5A92F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85" r="25716" b="7459"/>
            <a:stretch/>
          </p:blipFill>
          <p:spPr>
            <a:xfrm>
              <a:off x="3401353" y="447869"/>
              <a:ext cx="7639740" cy="1331510"/>
            </a:xfrm>
            <a:prstGeom prst="rect">
              <a:avLst/>
            </a:prstGeom>
          </p:spPr>
        </p:pic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46709B9C-0EC8-582A-7947-0177C7A65C40}"/>
              </a:ext>
            </a:extLst>
          </p:cNvPr>
          <p:cNvGrpSpPr/>
          <p:nvPr/>
        </p:nvGrpSpPr>
        <p:grpSpPr>
          <a:xfrm>
            <a:off x="81213" y="5707348"/>
            <a:ext cx="1837846" cy="933449"/>
            <a:chOff x="185" y="5785436"/>
            <a:chExt cx="1907769" cy="863013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986FD113-B3F7-38DE-4F62-6BA3002CE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87" y="6196012"/>
              <a:ext cx="1776067" cy="452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Sottotitolo 2">
              <a:extLst>
                <a:ext uri="{FF2B5EF4-FFF2-40B4-BE49-F238E27FC236}">
                  <a16:creationId xmlns:a16="http://schemas.microsoft.com/office/drawing/2014/main" id="{F55ADB05-7648-83E5-1635-2660481E92A5}"/>
                </a:ext>
              </a:extLst>
            </p:cNvPr>
            <p:cNvSpPr txBox="1">
              <a:spLocks/>
            </p:cNvSpPr>
            <p:nvPr/>
          </p:nvSpPr>
          <p:spPr>
            <a:xfrm>
              <a:off x="185" y="5785436"/>
              <a:ext cx="1810911" cy="34006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200" b="1" dirty="0">
                  <a:solidFill>
                    <a:schemeClr val="accent5">
                      <a:lumMod val="50000"/>
                    </a:schemeClr>
                  </a:solidFill>
                  <a:latin typeface="Candara" panose="020E0502030303020204" pitchFamily="34" charset="0"/>
                </a:rPr>
                <a:t>Assistenza tecnica</a:t>
              </a:r>
            </a:p>
          </p:txBody>
        </p:sp>
      </p:grpSp>
      <p:pic>
        <p:nvPicPr>
          <p:cNvPr id="8" name="Immagine 7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3DBDB7E8-C1EC-8D56-4F7F-9C34EDA8E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2902" y="1559463"/>
            <a:ext cx="3598546" cy="148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385725-6A6E-4665-942B-32C16FAE67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5312" y="1193788"/>
            <a:ext cx="5635488" cy="473088"/>
          </a:xfrm>
        </p:spPr>
        <p:txBody>
          <a:bodyPr anchor="ctr">
            <a:noAutofit/>
          </a:bodyPr>
          <a:lstStyle/>
          <a:p>
            <a:pPr algn="ctr"/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Obiettivi dell’incontro</a:t>
            </a:r>
            <a:endParaRPr lang="it-IT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107B3F6-8700-0723-8158-CDBDB7A5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</a:t>
            </a:fld>
            <a:endParaRPr lang="it-IT" dirty="0"/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D99E333E-1FFC-CC57-18C7-61FC946707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3938388"/>
              </p:ext>
            </p:extLst>
          </p:nvPr>
        </p:nvGraphicFramePr>
        <p:xfrm>
          <a:off x="1133239" y="1857375"/>
          <a:ext cx="9563336" cy="449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0910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165100" y="1416822"/>
            <a:ext cx="11861800" cy="3935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30"/>
              </a:spcAft>
            </a:pPr>
            <a:r>
              <a:rPr lang="it-IT" sz="2400" b="1" dirty="0">
                <a:solidFill>
                  <a:srgbClr val="4F81BD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STRUTTURA DEL PIANO SOCIALE DI ZONA 2024-2026</a:t>
            </a:r>
            <a:endParaRPr lang="it-IT" sz="2400" b="1" kern="1200" dirty="0">
              <a:solidFill>
                <a:srgbClr val="4F81BD"/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Introduzione	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Gli obiettivi strategici e le priorità di intervento	</a:t>
            </a:r>
            <a:r>
              <a:rPr lang="it-IT" sz="2300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Stati di bisogno e ambiti di miglioramento dei servizi	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it-IT" sz="2300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Attività sociosanitarie	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Relazione sulle attività di partenariato e partecipazione	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Il sistema di monitoraggio delle attività previste nel Piano Sociale di Zona	</a:t>
            </a:r>
            <a:endParaRPr lang="it-IT" sz="23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200"/>
              </a:spcAft>
            </a:pPr>
            <a:r>
              <a:rPr lang="it-IT" sz="2300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Allegati </a:t>
            </a:r>
            <a:r>
              <a:rPr lang="it-IT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(schede di progettazione dei servizi, elenco strutture, rapporti con Asl, ecc.)	</a:t>
            </a:r>
          </a:p>
          <a:p>
            <a:pPr lvl="0" algn="just">
              <a:lnSpc>
                <a:spcPts val="1400"/>
              </a:lnSpc>
              <a:spcAft>
                <a:spcPts val="600"/>
              </a:spcAft>
              <a:buClr>
                <a:srgbClr val="FFC400"/>
              </a:buClr>
              <a:buSzPts val="1200"/>
            </a:pPr>
            <a:endParaRPr lang="it-IT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330201" y="5344177"/>
            <a:ext cx="11023599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30"/>
              </a:spcAft>
            </a:pPr>
            <a:r>
              <a:rPr lang="it-IT" sz="1600" b="1" kern="1200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LE FONTI NORMATIVE PRINCIPALI</a:t>
            </a:r>
            <a:endParaRPr lang="it-IT" sz="12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FFC400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400" b="1" u="sng" dirty="0">
                <a:solidFill>
                  <a:srgbClr val="0000FF"/>
                </a:solidFill>
                <a:latin typeface="Candara" panose="020E0502030303020204" pitchFamily="34" charset="0"/>
              </a:rPr>
              <a:t>L</a:t>
            </a:r>
            <a:r>
              <a:rPr lang="it-IT" sz="1400" b="1" u="sng" dirty="0">
                <a:solidFill>
                  <a:srgbClr val="0000FF"/>
                </a:solidFill>
                <a:latin typeface="Candara" panose="020E05020303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.R. n. 11. del 10/08/2016</a:t>
            </a:r>
            <a:r>
              <a:rPr lang="it-IT" sz="1400" b="1" u="sng" dirty="0">
                <a:solidFill>
                  <a:srgbClr val="0000FF"/>
                </a:solidFill>
                <a:latin typeface="Candara" panose="020E0502030303020204" pitchFamily="34" charset="0"/>
              </a:rPr>
              <a:t> </a:t>
            </a:r>
            <a:r>
              <a:rPr lang="it-IT" sz="1400" dirty="0"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“Sistema integrato degli interventi e dei servizi sociali della Regione Lazio (art. 48)</a:t>
            </a:r>
            <a:endParaRPr lang="it-IT" sz="800" dirty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spcAft>
                <a:spcPts val="600"/>
              </a:spcAft>
              <a:buClr>
                <a:srgbClr val="FFC400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400" b="1" u="sng" dirty="0">
                <a:solidFill>
                  <a:srgbClr val="0000FF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hlinkClick r:id="rId4"/>
              </a:rPr>
              <a:t>Deliberazione della Giunta Regionale n. 584 del 6/08/2020</a:t>
            </a:r>
            <a:r>
              <a:rPr lang="it-IT" sz="1400" b="1" u="sng" dirty="0">
                <a:solidFill>
                  <a:srgbClr val="0000FF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</a:t>
            </a:r>
            <a:r>
              <a:rPr lang="it-IT" sz="1400" dirty="0">
                <a:latin typeface="Candara" panose="020E0502030303020204" pitchFamily="34" charset="0"/>
                <a:cs typeface="Calibri" panose="020F0502020204030204" pitchFamily="34" charset="0"/>
              </a:rPr>
              <a:t>(modificata con DGR n. 453/2023): </a:t>
            </a:r>
            <a:r>
              <a:rPr lang="it-IT" sz="1400" dirty="0" err="1">
                <a:latin typeface="Candara" panose="020E0502030303020204" pitchFamily="34" charset="0"/>
                <a:cs typeface="Calibri" panose="020F0502020204030204" pitchFamily="34" charset="0"/>
              </a:rPr>
              <a:t>All</a:t>
            </a:r>
            <a:r>
              <a:rPr lang="it-IT" sz="1400" dirty="0">
                <a:latin typeface="Candara" panose="020E0502030303020204" pitchFamily="34" charset="0"/>
                <a:cs typeface="Calibri" panose="020F0502020204030204" pitchFamily="34" charset="0"/>
              </a:rPr>
              <a:t>. </a:t>
            </a:r>
            <a:r>
              <a:rPr lang="it-IT" sz="1100" dirty="0">
                <a:latin typeface="Candara" panose="020E0502030303020204" pitchFamily="34" charset="0"/>
              </a:rPr>
              <a:t>A) </a:t>
            </a:r>
            <a:r>
              <a:rPr lang="it-IT" sz="1100" b="1" dirty="0">
                <a:latin typeface="Candara" panose="020E0502030303020204" pitchFamily="34" charset="0"/>
              </a:rPr>
              <a:t>Linee guida </a:t>
            </a:r>
            <a:r>
              <a:rPr lang="it-IT" sz="1100" dirty="0">
                <a:latin typeface="Candara" panose="020E0502030303020204" pitchFamily="34" charset="0"/>
              </a:rPr>
              <a:t>per la redazione, concertazione, attuazione, monitoraggio e valutazione dei </a:t>
            </a:r>
            <a:r>
              <a:rPr lang="it-IT" sz="1100" dirty="0" err="1">
                <a:latin typeface="Candara" panose="020E0502030303020204" pitchFamily="34" charset="0"/>
              </a:rPr>
              <a:t>PSdZ</a:t>
            </a:r>
            <a:r>
              <a:rPr lang="it-IT" sz="1100" dirty="0">
                <a:latin typeface="Candara" panose="020E0502030303020204" pitchFamily="34" charset="0"/>
              </a:rPr>
              <a:t>; </a:t>
            </a:r>
            <a:r>
              <a:rPr lang="it-IT" sz="1100" dirty="0" err="1">
                <a:latin typeface="Candara" panose="020E0502030303020204" pitchFamily="34" charset="0"/>
              </a:rPr>
              <a:t>All</a:t>
            </a:r>
            <a:r>
              <a:rPr lang="it-IT" sz="1100" dirty="0">
                <a:latin typeface="Candara" panose="020E0502030303020204" pitchFamily="34" charset="0"/>
              </a:rPr>
              <a:t>. B) "</a:t>
            </a:r>
            <a:r>
              <a:rPr lang="it-IT" sz="1100" b="1" dirty="0">
                <a:latin typeface="Candara" panose="020E0502030303020204" pitchFamily="34" charset="0"/>
              </a:rPr>
              <a:t>Nomenclatore</a:t>
            </a:r>
            <a:r>
              <a:rPr lang="it-IT" sz="1100" dirty="0">
                <a:latin typeface="Candara" panose="020E0502030303020204" pitchFamily="34" charset="0"/>
              </a:rPr>
              <a:t> Strutture, Servizi ed Interventi Sociali.</a:t>
            </a:r>
          </a:p>
          <a:p>
            <a:pPr marL="342900" lvl="0" indent="-342900" algn="just">
              <a:spcAft>
                <a:spcPts val="600"/>
              </a:spcAft>
              <a:buClr>
                <a:srgbClr val="FFC400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400" b="1" u="sng" dirty="0">
                <a:solidFill>
                  <a:srgbClr val="0000FF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Determinazione n. G02874 del 14/03/2024</a:t>
            </a:r>
            <a:r>
              <a:rPr lang="it-IT" sz="14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</a:t>
            </a:r>
            <a:r>
              <a:rPr lang="it-IT" sz="1200" dirty="0">
                <a:latin typeface="Candara" panose="020E0502030303020204" pitchFamily="34" charset="0"/>
              </a:rPr>
              <a:t>(Approvazione </a:t>
            </a:r>
            <a:r>
              <a:rPr lang="it-IT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della modulistica </a:t>
            </a:r>
            <a:r>
              <a:rPr lang="it-IT" sz="1200" dirty="0">
                <a:latin typeface="Candara" panose="020E0502030303020204" pitchFamily="34" charset="0"/>
              </a:rPr>
              <a:t>"Toolkit PDSZ 2024-2026«)</a:t>
            </a:r>
          </a:p>
        </p:txBody>
      </p:sp>
    </p:spTree>
    <p:extLst>
      <p:ext uri="{BB962C8B-B14F-4D97-AF65-F5344CB8AC3E}">
        <p14:creationId xmlns:p14="http://schemas.microsoft.com/office/powerpoint/2010/main" val="3393059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4</a:t>
            </a:fld>
            <a:endParaRPr lang="it-IT" dirty="0"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11CD3A2A-F87F-7445-2C82-6DB45F37F5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56523"/>
              </p:ext>
            </p:extLst>
          </p:nvPr>
        </p:nvGraphicFramePr>
        <p:xfrm>
          <a:off x="860363" y="1888883"/>
          <a:ext cx="9451907" cy="4373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BD7107-4E51-6857-8633-486DAA761DFA}"/>
              </a:ext>
            </a:extLst>
          </p:cNvPr>
          <p:cNvSpPr txBox="1"/>
          <p:nvPr/>
        </p:nvSpPr>
        <p:spPr>
          <a:xfrm>
            <a:off x="1318727" y="1181166"/>
            <a:ext cx="8158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Introduzione: il processo di costruzione del </a:t>
            </a:r>
            <a:r>
              <a:rPr lang="it-IT" sz="2400" b="1" kern="100" dirty="0" err="1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PSdZ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1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5</a:t>
            </a:fld>
            <a:endParaRPr lang="it-IT" dirty="0"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DB8DE459-EEF9-A4DF-1994-CB410F3D20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2370854"/>
              </p:ext>
            </p:extLst>
          </p:nvPr>
        </p:nvGraphicFramePr>
        <p:xfrm>
          <a:off x="580789" y="2046287"/>
          <a:ext cx="6448660" cy="449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6C1F9029-8319-FA13-6DC5-99A95BBB28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0481" y="1083060"/>
            <a:ext cx="3844602" cy="54558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5E49A5-ADF3-3953-0134-9D9778A8C83A}"/>
              </a:ext>
            </a:extLst>
          </p:cNvPr>
          <p:cNvSpPr txBox="1"/>
          <p:nvPr/>
        </p:nvSpPr>
        <p:spPr>
          <a:xfrm>
            <a:off x="362383" y="1379515"/>
            <a:ext cx="6885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Introduzione: le attività realizzate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010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6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1318727" y="1181166"/>
            <a:ext cx="6996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Gli obiettivi strategici e le priorità di intervento/1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688272A8-1DA8-964A-BF98-8D1C3C561450}"/>
              </a:ext>
            </a:extLst>
          </p:cNvPr>
          <p:cNvGraphicFramePr>
            <a:graphicFrameLocks noGrp="1"/>
          </p:cNvGraphicFramePr>
          <p:nvPr/>
        </p:nvGraphicFramePr>
        <p:xfrm>
          <a:off x="582775" y="1844529"/>
          <a:ext cx="10839450" cy="3622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419725">
                  <a:extLst>
                    <a:ext uri="{9D8B030D-6E8A-4147-A177-3AD203B41FA5}">
                      <a16:colId xmlns:a16="http://schemas.microsoft.com/office/drawing/2014/main" val="2467585691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1780781383"/>
                    </a:ext>
                  </a:extLst>
                </a:gridCol>
              </a:tblGrid>
              <a:tr h="5043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Gli obiettivi strategici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della Programmazione regionale</a:t>
                      </a:r>
                      <a:endParaRPr lang="it-IT" sz="16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"/>
                        </a:spcAft>
                      </a:pPr>
                      <a:r>
                        <a:rPr lang="it-IT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Gli obiettivi strategici individuati nel Piano Sociale di Zona 2024-2026 nel Distretto Socio Sanitario LT5</a:t>
                      </a:r>
                      <a:endParaRPr lang="it-IT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vl="0">
                        <a:spcAft>
                          <a:spcPts val="30"/>
                        </a:spcAft>
                      </a:pPr>
                      <a:endParaRPr lang="it-IT" sz="100" b="1" i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42899460"/>
                  </a:ext>
                </a:extLst>
              </a:tr>
              <a:tr h="256917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Superare la soglia della povertà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Lavorare insieme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Non lasciare nessuno solo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Assicurare servizi di qualità in tutti i territori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Accedere più facilmente ai servizi sociali e sociosanitari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Generare autonomia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Offrire servizi adeguati ai bisogni delle persone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Conoscere di più per fare meglio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Garanzia nei percorsi di assistenza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Studio dei fenomeni sociali</a:t>
                      </a:r>
                    </a:p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it-IT" sz="1600" dirty="0">
                          <a:effectLst/>
                        </a:rPr>
                        <a:t>Promuovere la partecipazione</a:t>
                      </a:r>
                      <a:r>
                        <a:rPr lang="it-IT" sz="1600" dirty="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endParaRPr lang="it-IT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it-IT" sz="1600" b="1" dirty="0">
                          <a:effectLst/>
                          <a:highlight>
                            <a:srgbClr val="FFFF00"/>
                          </a:highlight>
                        </a:rPr>
                        <a:t>Superare la soglia della povertà </a:t>
                      </a:r>
                      <a:endParaRPr lang="it-IT" sz="1600" b="1" dirty="0"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it-IT" sz="1600" b="1" dirty="0">
                          <a:effectLst/>
                          <a:highlight>
                            <a:srgbClr val="FFFF00"/>
                          </a:highlight>
                        </a:rPr>
                        <a:t>Lavorare insieme</a:t>
                      </a:r>
                      <a:endParaRPr lang="it-IT" sz="1600" b="1" dirty="0"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it-IT" sz="1600" b="1" dirty="0">
                          <a:effectLst/>
                          <a:highlight>
                            <a:srgbClr val="FFFF00"/>
                          </a:highlight>
                        </a:rPr>
                        <a:t>Non lasciare nessuno solo </a:t>
                      </a:r>
                      <a:endParaRPr lang="it-IT" sz="1600" b="1" dirty="0"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it-IT" sz="1600" b="1" dirty="0">
                          <a:effectLst/>
                          <a:highlight>
                            <a:srgbClr val="FFFF00"/>
                          </a:highlight>
                        </a:rPr>
                        <a:t>Assicurare servizi di qualità in tutti i territori 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it-IT" sz="1600" b="1" dirty="0">
                          <a:effectLst/>
                          <a:highlight>
                            <a:srgbClr val="FFFF00"/>
                          </a:highlight>
                        </a:rPr>
                        <a:t>Promuovere la partecipazione dei cittadini </a:t>
                      </a:r>
                      <a:endParaRPr lang="it-IT" sz="1600" b="1" dirty="0">
                        <a:effectLst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it-IT" sz="1600" dirty="0">
                        <a:effectLst/>
                      </a:endParaRPr>
                    </a:p>
                    <a:p>
                      <a:endParaRPr lang="it-IT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79007405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0AB935-119C-CF49-CDDC-25D240197E51}"/>
              </a:ext>
            </a:extLst>
          </p:cNvPr>
          <p:cNvSpPr txBox="1"/>
          <p:nvPr/>
        </p:nvSpPr>
        <p:spPr>
          <a:xfrm>
            <a:off x="2842727" y="5729822"/>
            <a:ext cx="67298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200"/>
              </a:spcAft>
            </a:pPr>
            <a:r>
              <a:rPr lang="it-IT" sz="18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Approvazione del Comitato Istituzionale (23 aprile 2024)	</a:t>
            </a:r>
            <a:r>
              <a:rPr lang="it-IT" sz="1400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1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28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7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2F6569-3D27-41C0-D72B-C18F003C1942}"/>
              </a:ext>
            </a:extLst>
          </p:cNvPr>
          <p:cNvSpPr txBox="1"/>
          <p:nvPr/>
        </p:nvSpPr>
        <p:spPr>
          <a:xfrm>
            <a:off x="1318726" y="1181166"/>
            <a:ext cx="75077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Gli obiettivi strategici e le priorità di intervento/2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F4C4BF-10B6-A29E-FEE7-AFC8E8E69939}"/>
              </a:ext>
            </a:extLst>
          </p:cNvPr>
          <p:cNvSpPr txBox="1"/>
          <p:nvPr/>
        </p:nvSpPr>
        <p:spPr>
          <a:xfrm>
            <a:off x="309563" y="1944079"/>
            <a:ext cx="1090136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Priorità d’intervento (declinazione degli obiettivi strategici)</a:t>
            </a:r>
          </a:p>
          <a:p>
            <a:endParaRPr lang="it-IT" sz="400" b="1" dirty="0"/>
          </a:p>
          <a:p>
            <a:pPr marL="285750" indent="-2857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70C0"/>
                </a:solidFill>
              </a:rPr>
              <a:t>Proseguire il processo di integrazione socio sanitaria con ASL Latina</a:t>
            </a:r>
            <a:r>
              <a:rPr lang="it-IT" b="1" dirty="0"/>
              <a:t>.</a:t>
            </a:r>
            <a:r>
              <a:rPr lang="it-IT" sz="1600" dirty="0"/>
              <a:t> Occorre assumere a riferimento il progetto personale di ciascuna persona interessata, redatto su preliminare valutazione multidimensionale. Il nuovo assetto organizzativo correlato alla riforma dell’assistenza sanitaria territoriale dovrebbe favorire tale percorso </a:t>
            </a:r>
            <a:r>
              <a:rPr lang="it-IT" sz="1400" dirty="0"/>
              <a:t>(DM 23 maggio 2022, n. 77; DGR Regione Lazio n. 643/2022, Linee Guida generali di programmazione degli interventi di riordino territoriale in applicazione del PNRR; DD Regione Lazio. Direzione salute e integrazione sociosanitaria, n. G18206/2022)</a:t>
            </a:r>
          </a:p>
          <a:p>
            <a:pPr marL="285750" indent="-2857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70C0"/>
                </a:solidFill>
              </a:rPr>
              <a:t>Rafforzare l’assistenza domiciliare</a:t>
            </a:r>
            <a:r>
              <a:rPr lang="it-IT" sz="1600" dirty="0"/>
              <a:t>. La finalità è di valorizzare la consapevolezza e l’autodeterminazione delle persone (adulte o anziane), ricorrendo al sistema delle cooperative accreditate, dei caregiver o degli operatori.</a:t>
            </a:r>
          </a:p>
          <a:p>
            <a:pPr marL="285750" indent="-2857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70C0"/>
                </a:solidFill>
              </a:rPr>
              <a:t>Progetti per percorsi di autonomia per i giovani</a:t>
            </a:r>
            <a:r>
              <a:rPr lang="it-IT" sz="1600" dirty="0"/>
              <a:t>. Occorre favorire lo sviluppo di servizi che consentano la maggiore autonomia e libertà di scelta possibili. Per rafforzare il servizio è necessario potenziare ulteriormente la collaborazione con Ufficio del Lavoro e con gli Enti formativi professionali</a:t>
            </a:r>
          </a:p>
          <a:p>
            <a:pPr marL="285750" indent="-2857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70C0"/>
                </a:solidFill>
              </a:rPr>
              <a:t>Potenziamento interventi per l’infanzia</a:t>
            </a:r>
            <a:r>
              <a:rPr lang="it-IT" sz="1600" dirty="0"/>
              <a:t>. L’intervento è realizzabile mediante incentivi, per bambini ed adolescenti delle fasce deboli, per promuovere centri ricreativi estivi e luoghi di aggregazione volti alla formazione culturale, sportiva e sociale del minore. </a:t>
            </a:r>
          </a:p>
          <a:p>
            <a:pPr marL="285750" indent="-2857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70C0"/>
                </a:solidFill>
              </a:rPr>
              <a:t>Programmi di accrescimento</a:t>
            </a:r>
            <a:r>
              <a:rPr lang="it-IT" sz="1600" dirty="0"/>
              <a:t>. La fascia dei minori 13-17 anni denota alcune difficoltà, come emerso nelle recenti consultazioni effettuate. Quindi, occorre  promuovere opzioni di vita autonoma; di abilitazione e di sviluppo delle competenze per la gestione della vita quotidiana e per il maggior livello di autonomia possibile</a:t>
            </a:r>
          </a:p>
        </p:txBody>
      </p:sp>
    </p:spTree>
    <p:extLst>
      <p:ext uri="{BB962C8B-B14F-4D97-AF65-F5344CB8AC3E}">
        <p14:creationId xmlns:p14="http://schemas.microsoft.com/office/powerpoint/2010/main" val="354820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8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355600" y="1231900"/>
            <a:ext cx="111146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2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</a:t>
            </a:r>
            <a:endParaRPr lang="it-IT" sz="2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4FB20D6-2EE6-925B-88D2-82E101B86AFB}"/>
              </a:ext>
            </a:extLst>
          </p:cNvPr>
          <p:cNvSpPr txBox="1"/>
          <p:nvPr/>
        </p:nvSpPr>
        <p:spPr>
          <a:xfrm>
            <a:off x="487910" y="1785868"/>
            <a:ext cx="10982325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2060"/>
                </a:solidFill>
              </a:rPr>
              <a:t>Le tipologie di fondi che concorrono al finanziamento delle politiche sociali sono differenziate</a:t>
            </a:r>
          </a:p>
          <a:p>
            <a:endParaRPr lang="it-IT" sz="400" b="1" dirty="0">
              <a:solidFill>
                <a:srgbClr val="002060"/>
              </a:solidFill>
            </a:endParaRPr>
          </a:p>
          <a:p>
            <a:pPr marL="342900" lvl="0" indent="-342900" algn="just">
              <a:spcAft>
                <a:spcPts val="200"/>
              </a:spcAft>
              <a:buFont typeface="Wingdings" panose="05000000000000000000" pitchFamily="2" charset="2"/>
              <a:buChar char=""/>
            </a:pPr>
            <a:r>
              <a:rPr lang="it-IT" sz="1800" b="1" dirty="0">
                <a:solidFill>
                  <a:srgbClr val="1148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Fondi nazionali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Fondo Nazionale per le non autosufficienze (FNA)</a:t>
            </a: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Fondo Nazionale per le Politiche Sociali (FNPS); Fondo nazionale per l’inclusione per le persone con disabilità; Dopo di Noi - Legge 112/2016; Fondo Povertà (Care </a:t>
            </a:r>
            <a:r>
              <a:rPr lang="it-IT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Leaver</a:t>
            </a: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Quota Servizi; Povertà </a:t>
            </a: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Estreme); Fondo per il Gioco d’Azzardo Patologico; Fondo Caregiver familiare; Home Care Premium (Inps)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Font typeface="Wingdings" panose="05000000000000000000" pitchFamily="2" charset="2"/>
              <a:buChar char=""/>
            </a:pPr>
            <a:r>
              <a:rPr lang="it-IT" sz="1800" b="1" dirty="0">
                <a:solidFill>
                  <a:srgbClr val="1148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Fondi regionali/Asl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Fondo Sociale Regionale (FSR); Quota a carico della ASL (€); Fondo regionale Interventi a sostegno delle famiglie con minori nello spettro autistico</a:t>
            </a:r>
          </a:p>
          <a:p>
            <a:pPr marL="34290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rgbClr val="1148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Fondi comunali/utenza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Cofinanziamento Comunale; Quota a carico dell'utenza;  Fondo di Solidarietà Comunale 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Font typeface="Wingdings" panose="05000000000000000000" pitchFamily="2" charset="2"/>
              <a:buChar char=""/>
            </a:pPr>
            <a:r>
              <a:rPr lang="it-IT" sz="1800" b="1" dirty="0">
                <a:solidFill>
                  <a:srgbClr val="1148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Fondi UE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Fondo PNRR (Missione 5. Inclusione sociale; Missione 6: Salute)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Clr>
                <a:srgbClr val="0000FF"/>
              </a:buClr>
              <a:buSzPts val="1200"/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Fondi Europei Strutturali 2021-2027 (PON, FSE, etc..)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200"/>
              </a:spcAft>
              <a:buFont typeface="Wingdings" panose="05000000000000000000" pitchFamily="2" charset="2"/>
              <a:buChar char=""/>
            </a:pPr>
            <a:r>
              <a:rPr lang="it-IT" sz="1800" b="1" dirty="0">
                <a:solidFill>
                  <a:srgbClr val="1148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Altre fonti di finanziamento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6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9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0A9D3A-3058-420B-C257-93D1E923E895}"/>
              </a:ext>
            </a:extLst>
          </p:cNvPr>
          <p:cNvSpPr txBox="1"/>
          <p:nvPr/>
        </p:nvSpPr>
        <p:spPr>
          <a:xfrm>
            <a:off x="852002" y="1598219"/>
            <a:ext cx="105017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Spesa sociale nel Distretto LT/5 (2022): 15,9 </a:t>
            </a:r>
            <a:r>
              <a:rPr lang="it-IT" sz="2000" b="1" dirty="0">
                <a:solidFill>
                  <a:srgbClr val="4F81B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milioni di euro, di cui 3,1 gestiti dal Distretto.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159D56-AF22-8D68-637F-DB1EFC853813}"/>
              </a:ext>
            </a:extLst>
          </p:cNvPr>
          <p:cNvSpPr txBox="1"/>
          <p:nvPr/>
        </p:nvSpPr>
        <p:spPr>
          <a:xfrm>
            <a:off x="723901" y="6067114"/>
            <a:ext cx="890270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it-IT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Fonte: BDAP, elaborazioni dati 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Rendiconti dei Comuni 2022, Missione 12 Politiche sociali, programmi 1-8</a:t>
            </a:r>
          </a:p>
          <a:p>
            <a:pPr>
              <a:spcAft>
                <a:spcPts val="300"/>
              </a:spcAft>
            </a:pPr>
            <a:r>
              <a:rPr lang="it-IT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L’importo del Comune di Gaeta (8.814.524,17 è al netto della quota del Distretto LT/5)</a:t>
            </a:r>
            <a:endParaRPr lang="it-IT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25C9AD3-44C1-D80A-5FED-6487B2DB4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33" y="2040846"/>
            <a:ext cx="10364909" cy="3996451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CF7688F-355B-8819-3249-6009FB554FAE}"/>
              </a:ext>
            </a:extLst>
          </p:cNvPr>
          <p:cNvSpPr txBox="1"/>
          <p:nvPr/>
        </p:nvSpPr>
        <p:spPr>
          <a:xfrm>
            <a:off x="355600" y="1141932"/>
            <a:ext cx="111146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2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</a:t>
            </a:r>
            <a:endParaRPr lang="it-IT" sz="2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5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10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852001" y="1133541"/>
            <a:ext cx="10501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3918C7-DB8B-27DF-A86B-121737EBC723}"/>
              </a:ext>
            </a:extLst>
          </p:cNvPr>
          <p:cNvSpPr txBox="1"/>
          <p:nvPr/>
        </p:nvSpPr>
        <p:spPr>
          <a:xfrm>
            <a:off x="1127269" y="1572459"/>
            <a:ext cx="9504560" cy="42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it-IT" sz="20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Tabella A - Stato della Spesa sociale nel Distretto Socio Sanitario LT/5 (2022) </a:t>
            </a:r>
            <a:endParaRPr lang="it-IT" sz="2000" b="1" dirty="0">
              <a:solidFill>
                <a:srgbClr val="4F81BD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9771469-CF11-ACA8-344F-836F109F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269" y="1960214"/>
            <a:ext cx="9845531" cy="445682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02190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11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852001" y="1133541"/>
            <a:ext cx="10501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3918C7-DB8B-27DF-A86B-121737EBC723}"/>
              </a:ext>
            </a:extLst>
          </p:cNvPr>
          <p:cNvSpPr txBox="1"/>
          <p:nvPr/>
        </p:nvSpPr>
        <p:spPr>
          <a:xfrm>
            <a:off x="558800" y="1524336"/>
            <a:ext cx="1154016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it-IT" sz="2000" b="1" dirty="0" err="1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PSdZ</a:t>
            </a:r>
            <a:r>
              <a:rPr lang="it-IT" sz="2000" b="1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2024-26 Distretto LT/5 - Servizi (LEPS e non LEPS), utenza e risorse finanziarie (2024)/1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BCF31718-4F3D-833E-480C-4B3D0F8B3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06939"/>
              </p:ext>
            </p:extLst>
          </p:nvPr>
        </p:nvGraphicFramePr>
        <p:xfrm>
          <a:off x="725001" y="2036768"/>
          <a:ext cx="11022496" cy="3905318"/>
        </p:xfrm>
        <a:graphic>
          <a:graphicData uri="http://schemas.openxmlformats.org/drawingml/2006/table">
            <a:tbl>
              <a:tblPr firstRow="1" firstCol="1" bandRow="1"/>
              <a:tblGrid>
                <a:gridCol w="4658109">
                  <a:extLst>
                    <a:ext uri="{9D8B030D-6E8A-4147-A177-3AD203B41FA5}">
                      <a16:colId xmlns:a16="http://schemas.microsoft.com/office/drawing/2014/main" val="421568869"/>
                    </a:ext>
                  </a:extLst>
                </a:gridCol>
                <a:gridCol w="1415289">
                  <a:extLst>
                    <a:ext uri="{9D8B030D-6E8A-4147-A177-3AD203B41FA5}">
                      <a16:colId xmlns:a16="http://schemas.microsoft.com/office/drawing/2014/main" val="2170765107"/>
                    </a:ext>
                  </a:extLst>
                </a:gridCol>
                <a:gridCol w="1311676">
                  <a:extLst>
                    <a:ext uri="{9D8B030D-6E8A-4147-A177-3AD203B41FA5}">
                      <a16:colId xmlns:a16="http://schemas.microsoft.com/office/drawing/2014/main" val="91981584"/>
                    </a:ext>
                  </a:extLst>
                </a:gridCol>
                <a:gridCol w="640224">
                  <a:extLst>
                    <a:ext uri="{9D8B030D-6E8A-4147-A177-3AD203B41FA5}">
                      <a16:colId xmlns:a16="http://schemas.microsoft.com/office/drawing/2014/main" val="3072893599"/>
                    </a:ext>
                  </a:extLst>
                </a:gridCol>
                <a:gridCol w="420139">
                  <a:extLst>
                    <a:ext uri="{9D8B030D-6E8A-4147-A177-3AD203B41FA5}">
                      <a16:colId xmlns:a16="http://schemas.microsoft.com/office/drawing/2014/main" val="3843886754"/>
                    </a:ext>
                  </a:extLst>
                </a:gridCol>
                <a:gridCol w="1920119">
                  <a:extLst>
                    <a:ext uri="{9D8B030D-6E8A-4147-A177-3AD203B41FA5}">
                      <a16:colId xmlns:a16="http://schemas.microsoft.com/office/drawing/2014/main" val="1570542528"/>
                    </a:ext>
                  </a:extLst>
                </a:gridCol>
                <a:gridCol w="656940">
                  <a:extLst>
                    <a:ext uri="{9D8B030D-6E8A-4147-A177-3AD203B41FA5}">
                      <a16:colId xmlns:a16="http://schemas.microsoft.com/office/drawing/2014/main" val="633343922"/>
                    </a:ext>
                  </a:extLst>
                </a:gridCol>
              </a:tblGrid>
              <a:tr h="31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SERVIZI SOCIALI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600" b="1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Macroattività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Fondi 2024 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 (%)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LEPS</a:t>
                      </a:r>
                      <a:endParaRPr lang="it-IT" sz="12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Categoria utenza principale </a:t>
                      </a:r>
                      <a:endParaRPr lang="it-IT" sz="1400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Utenza 2024 </a:t>
                      </a:r>
                      <a:endParaRPr lang="it-IT" sz="1400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80030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Ufficio di Piano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Azioni di sistema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190.999,15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Multiutenza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 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953215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Supervisione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16.438,00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910308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207.437,15 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6,0%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0625488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Implementazione PUA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Accesso, valutazione e progettazione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159.309,08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4,6%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Multiutenza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2.800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107192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Segretariato sociale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- 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4.230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57412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Servizio sociale professionale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- 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347095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159.309,08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4,6%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69441240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Assistenza domiciliare socio educativa per minori a rischio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Misure per il sostegno e l'inclusione sociale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200.000,00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5,8%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Famiglia Minori e giovani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555649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Sostegno socio educativo scolastico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181.711,14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5,3%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1919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Affido familiare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63.439,00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66295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Centri Regionali contrasto abusi e maltrattamenti(Centro EDA)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54.440,00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37329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SOS sociale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26.000,00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Povertà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71789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Rafforzamento interventi di inclusione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-  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206310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525.590,14 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15,2%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5253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077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12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3918C7-DB8B-27DF-A86B-121737EBC723}"/>
              </a:ext>
            </a:extLst>
          </p:cNvPr>
          <p:cNvSpPr txBox="1"/>
          <p:nvPr/>
        </p:nvSpPr>
        <p:spPr>
          <a:xfrm>
            <a:off x="651835" y="1061536"/>
            <a:ext cx="1154016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it-IT" sz="2000" b="1" dirty="0" err="1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PSdZ</a:t>
            </a:r>
            <a:r>
              <a:rPr lang="it-IT" sz="2000" b="1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2024-26 Distretto LT/5 - Servizi (LEPS e non LEPS), utenza e risorse finanziarie (2024)/2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BCF31718-4F3D-833E-480C-4B3D0F8B3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294909"/>
              </p:ext>
            </p:extLst>
          </p:nvPr>
        </p:nvGraphicFramePr>
        <p:xfrm>
          <a:off x="651835" y="1537837"/>
          <a:ext cx="11022496" cy="5093024"/>
        </p:xfrm>
        <a:graphic>
          <a:graphicData uri="http://schemas.openxmlformats.org/drawingml/2006/table">
            <a:tbl>
              <a:tblPr firstRow="1" firstCol="1" bandRow="1"/>
              <a:tblGrid>
                <a:gridCol w="4658109">
                  <a:extLst>
                    <a:ext uri="{9D8B030D-6E8A-4147-A177-3AD203B41FA5}">
                      <a16:colId xmlns:a16="http://schemas.microsoft.com/office/drawing/2014/main" val="421568869"/>
                    </a:ext>
                  </a:extLst>
                </a:gridCol>
                <a:gridCol w="1415289">
                  <a:extLst>
                    <a:ext uri="{9D8B030D-6E8A-4147-A177-3AD203B41FA5}">
                      <a16:colId xmlns:a16="http://schemas.microsoft.com/office/drawing/2014/main" val="2170765107"/>
                    </a:ext>
                  </a:extLst>
                </a:gridCol>
                <a:gridCol w="1311676">
                  <a:extLst>
                    <a:ext uri="{9D8B030D-6E8A-4147-A177-3AD203B41FA5}">
                      <a16:colId xmlns:a16="http://schemas.microsoft.com/office/drawing/2014/main" val="91981584"/>
                    </a:ext>
                  </a:extLst>
                </a:gridCol>
                <a:gridCol w="640224">
                  <a:extLst>
                    <a:ext uri="{9D8B030D-6E8A-4147-A177-3AD203B41FA5}">
                      <a16:colId xmlns:a16="http://schemas.microsoft.com/office/drawing/2014/main" val="3072893599"/>
                    </a:ext>
                  </a:extLst>
                </a:gridCol>
                <a:gridCol w="420139">
                  <a:extLst>
                    <a:ext uri="{9D8B030D-6E8A-4147-A177-3AD203B41FA5}">
                      <a16:colId xmlns:a16="http://schemas.microsoft.com/office/drawing/2014/main" val="3843886754"/>
                    </a:ext>
                  </a:extLst>
                </a:gridCol>
                <a:gridCol w="1920119">
                  <a:extLst>
                    <a:ext uri="{9D8B030D-6E8A-4147-A177-3AD203B41FA5}">
                      <a16:colId xmlns:a16="http://schemas.microsoft.com/office/drawing/2014/main" val="1570542528"/>
                    </a:ext>
                  </a:extLst>
                </a:gridCol>
                <a:gridCol w="656940">
                  <a:extLst>
                    <a:ext uri="{9D8B030D-6E8A-4147-A177-3AD203B41FA5}">
                      <a16:colId xmlns:a16="http://schemas.microsoft.com/office/drawing/2014/main" val="633343922"/>
                    </a:ext>
                  </a:extLst>
                </a:gridCol>
              </a:tblGrid>
              <a:tr h="31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SERVIZI SOCIALI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600" b="1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Macroattività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Fondi 2024 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 (%)</a:t>
                      </a:r>
                      <a:endParaRPr lang="it-IT" sz="16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LEPS</a:t>
                      </a:r>
                      <a:endParaRPr lang="it-IT" sz="1200" b="1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Categoria utenza principale </a:t>
                      </a:r>
                      <a:endParaRPr lang="it-IT" sz="1400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FF"/>
                          </a:solidFill>
                          <a:effectLst/>
                          <a:highlight>
                            <a:srgbClr val="4F81BD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Utenza 2024 </a:t>
                      </a:r>
                      <a:endParaRPr lang="it-IT" sz="1400" dirty="0">
                        <a:effectLst/>
                        <a:highlight>
                          <a:srgbClr val="4F81BD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80030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Assistenza domiciliare distrettuale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Interventi per la domiciliarità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660.000,00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19,1%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Anziani autosufficienti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179 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041320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Legge 162/98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100.000,00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2,9%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Persone con disabilità e con patologie degenerative invalidanti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494955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Disabilità gravissima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637.140,81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61618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Assistenza a persone con disabilità grave (Dopo di Noi) LT5+LT4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219.177,79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6,3%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419333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Provvidenze disagiati psichici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106.810,57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3,1%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194118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Minori Spettro Autistico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34.747,73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Famiglia Minori e giovani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07660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interventi socio assistenziali malati SLA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15.663,48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Persone con disabilità ..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71955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Dimissioni protette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16.438,00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650742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1.789.978,38 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51,8%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30462912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Centro diurno Spazio Libero Ventotene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Centri servizi, diurni e semiresidenziali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37.860,00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1,1%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Famiglia Minori e giovani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01664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Centro diurno Il Veliero Ponza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51.640,00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092234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Centri con funzioni socio assistenziali per minori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50.000,00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154743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Integrazione retta centri diurni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210.000,00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6,1%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Persone con disabilità ..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95089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349.500,00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10,1%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9140981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Rette strutture residenziali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it-IT" sz="14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Strutture comunitarie e residenziali</a:t>
                      </a: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278.096,95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Persone con disabilità ..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376618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Rette minori in struttura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65.000,00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140026"/>
                  </a:ext>
                </a:extLst>
              </a:tr>
              <a:tr h="1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Comunità Alloggio Ventotene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80.000,00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2,3%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Anziani autosufficienti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703877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423.096,95 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12,2%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05643475"/>
                  </a:ext>
                </a:extLst>
              </a:tr>
              <a:tr h="1366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TOTALE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3.454.911,70 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06" marR="4440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0339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57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13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852001" y="1133541"/>
            <a:ext cx="10501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Gli obiettivi economici e finanziari da assegnare ai responsabili dell’attuazione del Piano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3918C7-DB8B-27DF-A86B-121737EBC723}"/>
              </a:ext>
            </a:extLst>
          </p:cNvPr>
          <p:cNvSpPr txBox="1"/>
          <p:nvPr/>
        </p:nvSpPr>
        <p:spPr>
          <a:xfrm>
            <a:off x="1347301" y="1639184"/>
            <a:ext cx="88254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it-IT" sz="2400" b="1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 servizi erogati dai Comuni e dal Distretto: una visione d’insieme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0E2708-E487-37DE-6F60-766751C9C3FE}"/>
              </a:ext>
            </a:extLst>
          </p:cNvPr>
          <p:cNvSpPr txBox="1"/>
          <p:nvPr/>
        </p:nvSpPr>
        <p:spPr>
          <a:xfrm>
            <a:off x="486325" y="2236840"/>
            <a:ext cx="112331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3600" dirty="0"/>
              <a:t>Per favorire una visione e una programmazione unitaria, il gruppo di lavoro del Distretto LT/5 ha effettuato un </a:t>
            </a:r>
            <a:r>
              <a:rPr lang="it-IT" sz="3600" b="1" dirty="0"/>
              <a:t>censimento anche dei servizi gestiti a livello comunale </a:t>
            </a:r>
            <a:r>
              <a:rPr lang="it-IT" sz="3600" dirty="0"/>
              <a:t>secondo la tassonomia del Nomenclatore regionale.</a:t>
            </a: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3600" dirty="0"/>
              <a:t>Sono stati finora </a:t>
            </a:r>
            <a:r>
              <a:rPr lang="it-IT" sz="3600" b="1" dirty="0"/>
              <a:t>censiti oltre 100 tipologie di servizio </a:t>
            </a: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3600" dirty="0"/>
              <a:t>Le informazioni raccolte saranno rese disponibili nel </a:t>
            </a:r>
            <a:r>
              <a:rPr lang="it-IT" sz="3600" dirty="0" err="1"/>
              <a:t>PSdZ</a:t>
            </a:r>
            <a:r>
              <a:rPr lang="it-IT" sz="3600" dirty="0"/>
              <a:t> e ulteriormente approfondite</a:t>
            </a:r>
          </a:p>
        </p:txBody>
      </p:sp>
    </p:spTree>
    <p:extLst>
      <p:ext uri="{BB962C8B-B14F-4D97-AF65-F5344CB8AC3E}">
        <p14:creationId xmlns:p14="http://schemas.microsoft.com/office/powerpoint/2010/main" val="715115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14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928202" y="1190691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Stati di bisogno e ambiti di miglioramento dei servizi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CDED80-BB62-4D37-437C-731B34B36B6C}"/>
              </a:ext>
            </a:extLst>
          </p:cNvPr>
          <p:cNvSpPr txBox="1"/>
          <p:nvPr/>
        </p:nvSpPr>
        <p:spPr>
          <a:xfrm>
            <a:off x="2797175" y="1652356"/>
            <a:ext cx="493712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it-IT" sz="2400" b="1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Il contesto sociodemografico (cenni)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84126F3-232A-6012-3667-A3A7356D330B}"/>
              </a:ext>
            </a:extLst>
          </p:cNvPr>
          <p:cNvSpPr txBox="1"/>
          <p:nvPr/>
        </p:nvSpPr>
        <p:spPr>
          <a:xfrm>
            <a:off x="600074" y="2251227"/>
            <a:ext cx="1075372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Il Distretto Socio Sanitario LT/5 è costituito dai seguenti </a:t>
            </a:r>
            <a:r>
              <a:rPr lang="it-IT" sz="2200" b="1" dirty="0">
                <a:solidFill>
                  <a:srgbClr val="002060"/>
                </a:solidFill>
              </a:rPr>
              <a:t>nove comuni</a:t>
            </a:r>
            <a:r>
              <a:rPr lang="it-IT" sz="2200" dirty="0">
                <a:solidFill>
                  <a:srgbClr val="002060"/>
                </a:solidFill>
              </a:rPr>
              <a:t>: Castelforte, Formia, Gaeta, Itri, Minturno, Ponza, Santi Cosma e Damiano, Spigno Saturnia, Ventotene.</a:t>
            </a: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La </a:t>
            </a:r>
            <a:r>
              <a:rPr lang="it-IT" sz="2200" b="1" dirty="0">
                <a:solidFill>
                  <a:srgbClr val="002060"/>
                </a:solidFill>
              </a:rPr>
              <a:t>popolazione</a:t>
            </a:r>
            <a:r>
              <a:rPr lang="it-IT" sz="2200" dirty="0">
                <a:solidFill>
                  <a:srgbClr val="002060"/>
                </a:solidFill>
              </a:rPr>
              <a:t> complessiva, al 31 dicembre 2023, era pari a oltre </a:t>
            </a:r>
            <a:r>
              <a:rPr lang="it-IT" sz="2200" b="1" dirty="0">
                <a:solidFill>
                  <a:srgbClr val="002060"/>
                </a:solidFill>
              </a:rPr>
              <a:t>104.732 abitanti</a:t>
            </a:r>
            <a:r>
              <a:rPr lang="it-IT" sz="2200" dirty="0">
                <a:solidFill>
                  <a:srgbClr val="002060"/>
                </a:solidFill>
              </a:rPr>
              <a:t>, </a:t>
            </a:r>
            <a:r>
              <a:rPr lang="it-IT" dirty="0">
                <a:solidFill>
                  <a:srgbClr val="002060"/>
                </a:solidFill>
              </a:rPr>
              <a:t>la maggior parte dei quali residente nei comuni di Formia (36.937), Gaeta (19.332) e Minturno (20.324).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La popolazione straniera è pari a circa il 5% del totale distrettuale.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Si riscontrano i </a:t>
            </a:r>
            <a:r>
              <a:rPr lang="it-IT" sz="2200" b="1" dirty="0">
                <a:solidFill>
                  <a:srgbClr val="002060"/>
                </a:solidFill>
              </a:rPr>
              <a:t>trend</a:t>
            </a:r>
            <a:r>
              <a:rPr lang="it-IT" sz="2200" dirty="0">
                <a:solidFill>
                  <a:srgbClr val="002060"/>
                </a:solidFill>
              </a:rPr>
              <a:t>, tipici a livello nazionale, dell’</a:t>
            </a:r>
            <a:r>
              <a:rPr lang="it-IT" sz="2200" b="1" dirty="0">
                <a:solidFill>
                  <a:srgbClr val="002060"/>
                </a:solidFill>
              </a:rPr>
              <a:t>invecchiamento</a:t>
            </a:r>
            <a:r>
              <a:rPr lang="it-IT" sz="2200" dirty="0">
                <a:solidFill>
                  <a:srgbClr val="002060"/>
                </a:solidFill>
              </a:rPr>
              <a:t> e della </a:t>
            </a:r>
            <a:r>
              <a:rPr lang="it-IT" sz="2200" b="1" dirty="0">
                <a:solidFill>
                  <a:srgbClr val="002060"/>
                </a:solidFill>
              </a:rPr>
              <a:t>denatalità</a:t>
            </a:r>
            <a:r>
              <a:rPr lang="it-IT" sz="2200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I comuni gravitano intorno a due città: Formia e Gaeta (due diversi Sistemi Locali di lavoro) e </a:t>
            </a:r>
            <a:r>
              <a:rPr lang="it-IT" sz="2200" b="1" dirty="0">
                <a:solidFill>
                  <a:srgbClr val="002060"/>
                </a:solidFill>
              </a:rPr>
              <a:t>nell’ultimo biennio si riscontra una ripresa dell’occupazione</a:t>
            </a:r>
            <a:r>
              <a:rPr lang="it-IT" sz="2200" dirty="0">
                <a:solidFill>
                  <a:srgbClr val="002060"/>
                </a:solidFill>
              </a:rPr>
              <a:t>, ma con una marcata </a:t>
            </a:r>
            <a:r>
              <a:rPr lang="it-IT" sz="2200" b="1" dirty="0">
                <a:solidFill>
                  <a:srgbClr val="002060"/>
                </a:solidFill>
              </a:rPr>
              <a:t>stagionalità</a:t>
            </a:r>
            <a:r>
              <a:rPr lang="it-IT" sz="2200" dirty="0">
                <a:solidFill>
                  <a:srgbClr val="002060"/>
                </a:solidFill>
              </a:rPr>
              <a:t> e una prevalenza dei </a:t>
            </a:r>
            <a:r>
              <a:rPr lang="it-IT" sz="2200" b="1" dirty="0">
                <a:solidFill>
                  <a:srgbClr val="002060"/>
                </a:solidFill>
              </a:rPr>
              <a:t>contratti a tempo determinato</a:t>
            </a:r>
            <a:r>
              <a:rPr lang="it-IT" sz="2200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L’aumento dei prezzi ha un impatto sulla popolazione fragile (aumento </a:t>
            </a:r>
            <a:r>
              <a:rPr lang="it-IT" sz="2200" b="1" dirty="0">
                <a:solidFill>
                  <a:srgbClr val="002060"/>
                </a:solidFill>
              </a:rPr>
              <a:t>povertà assoluta</a:t>
            </a:r>
            <a:r>
              <a:rPr lang="it-IT" sz="2200" dirty="0">
                <a:solidFill>
                  <a:srgbClr val="002060"/>
                </a:solidFill>
              </a:rPr>
              <a:t>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2060"/>
                </a:solidFill>
              </a:rPr>
              <a:t>Dai risultati della </a:t>
            </a:r>
            <a:r>
              <a:rPr lang="it-IT" sz="2200" b="1" dirty="0">
                <a:solidFill>
                  <a:srgbClr val="002060"/>
                </a:solidFill>
              </a:rPr>
              <a:t>fase di partecipazione </a:t>
            </a:r>
            <a:r>
              <a:rPr lang="it-IT" sz="2200" dirty="0">
                <a:solidFill>
                  <a:srgbClr val="002060"/>
                </a:solidFill>
              </a:rPr>
              <a:t>è stato evidenziato il </a:t>
            </a:r>
            <a:r>
              <a:rPr lang="it-IT" sz="2200" b="1" dirty="0">
                <a:solidFill>
                  <a:srgbClr val="002060"/>
                </a:solidFill>
              </a:rPr>
              <a:t>problema delle famiglie fragili </a:t>
            </a:r>
            <a:r>
              <a:rPr lang="it-IT" sz="2200" dirty="0">
                <a:solidFill>
                  <a:srgbClr val="002060"/>
                </a:solidFill>
              </a:rPr>
              <a:t>e </a:t>
            </a:r>
            <a:r>
              <a:rPr lang="it-IT" sz="2200" b="1" dirty="0">
                <a:solidFill>
                  <a:srgbClr val="002060"/>
                </a:solidFill>
              </a:rPr>
              <a:t>l’esigenza di un rafforzamento dei servizi</a:t>
            </a:r>
            <a:r>
              <a:rPr lang="it-IT" sz="22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239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15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5FFF3FD-714C-8692-7926-30D2C5431385}"/>
              </a:ext>
            </a:extLst>
          </p:cNvPr>
          <p:cNvSpPr txBox="1"/>
          <p:nvPr/>
        </p:nvSpPr>
        <p:spPr>
          <a:xfrm>
            <a:off x="631242" y="1813174"/>
            <a:ext cx="9262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INDICATORI DEMOGRAFICI: TASSO DI NATALITÀ E INDICE DI VECCHIAIA 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0791E6A-FA41-65DD-2FE8-46D6BC4A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5" y="2388152"/>
            <a:ext cx="4758610" cy="359989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3C73363-DF35-B3D1-0618-33F3D430DE4E}"/>
              </a:ext>
            </a:extLst>
          </p:cNvPr>
          <p:cNvSpPr txBox="1"/>
          <p:nvPr/>
        </p:nvSpPr>
        <p:spPr>
          <a:xfrm>
            <a:off x="4785463" y="6273214"/>
            <a:ext cx="1031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Fonte: Istat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130FF14-9688-0FB7-8EB3-C7E6969EC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635" y="2388152"/>
            <a:ext cx="5172804" cy="362405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CAE26A-7212-4F86-CC92-CC54737EF484}"/>
              </a:ext>
            </a:extLst>
          </p:cNvPr>
          <p:cNvSpPr txBox="1"/>
          <p:nvPr/>
        </p:nvSpPr>
        <p:spPr>
          <a:xfrm>
            <a:off x="928202" y="1190691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Stati di bisogno e ambiti di miglioramento dei servizi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35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16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5FFF3FD-714C-8692-7926-30D2C5431385}"/>
              </a:ext>
            </a:extLst>
          </p:cNvPr>
          <p:cNvSpPr txBox="1"/>
          <p:nvPr/>
        </p:nvSpPr>
        <p:spPr>
          <a:xfrm>
            <a:off x="438904" y="1700195"/>
            <a:ext cx="107624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INDICATORI ECONOMICI: TASSO DI OCCUPAZIONE E DISOCCUPAZIONE NEI SSL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3C73363-DF35-B3D1-0618-33F3D430DE4E}"/>
              </a:ext>
            </a:extLst>
          </p:cNvPr>
          <p:cNvSpPr txBox="1"/>
          <p:nvPr/>
        </p:nvSpPr>
        <p:spPr>
          <a:xfrm>
            <a:off x="566563" y="6297000"/>
            <a:ext cx="1087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Fonte: Istat, Analisi dell’occupazione nei Sistemi Locali di Lavoro. I SLL sono definiti in base ai flussi di spostamento casa/lavoro (pendolarismo)</a:t>
            </a:r>
          </a:p>
          <a:p>
            <a:r>
              <a:rPr lang="it-IT" sz="1400" i="1" dirty="0"/>
              <a:t>Nota: nella Provincia di Latina il tasso di disoccupazione nel 2023 è sceso al 9.1%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9182F36-74A0-65FF-CD7C-61BB9FFD5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05" y="2602998"/>
            <a:ext cx="5766662" cy="359875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5D51D8D-444B-5A2D-76D2-FFA897BA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466" y="2602998"/>
            <a:ext cx="5682343" cy="360827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043724-0874-4D39-DAE2-31885DAB6E63}"/>
              </a:ext>
            </a:extLst>
          </p:cNvPr>
          <p:cNvSpPr txBox="1"/>
          <p:nvPr/>
        </p:nvSpPr>
        <p:spPr>
          <a:xfrm>
            <a:off x="205193" y="2060737"/>
            <a:ext cx="11670545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it-IT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Nel Distretto LT5 coesistono due Sistemi Locali di Lavoro: SSL di Formia (oltre i 2/3 della popolazione) e SLL di Gaeta. 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it-IT" sz="400" kern="100" dirty="0">
              <a:solidFill>
                <a:srgbClr val="002060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85D71E6-9BDB-B7B5-CFEF-ACC3535AFD2E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Stati di bisogno e ambiti di miglioramento dei servizi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896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17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5FFF3FD-714C-8692-7926-30D2C5431385}"/>
              </a:ext>
            </a:extLst>
          </p:cNvPr>
          <p:cNvSpPr txBox="1"/>
          <p:nvPr/>
        </p:nvSpPr>
        <p:spPr>
          <a:xfrm>
            <a:off x="483912" y="1681415"/>
            <a:ext cx="10869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INDICATORI ECONOMICI: TASSO DI DISOCCUPAZIONE NEI COMUNI</a:t>
            </a: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3C73363-DF35-B3D1-0618-33F3D430DE4E}"/>
              </a:ext>
            </a:extLst>
          </p:cNvPr>
          <p:cNvSpPr txBox="1"/>
          <p:nvPr/>
        </p:nvSpPr>
        <p:spPr>
          <a:xfrm>
            <a:off x="641791" y="6290624"/>
            <a:ext cx="410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Fonte: Istat. Nota: nella Provincia di Latina il tasso di disoccupazione nel 2023 è sceso al 9.1%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1F78E1-7171-2DFE-003F-1E3B771E7C77}"/>
              </a:ext>
            </a:extLst>
          </p:cNvPr>
          <p:cNvSpPr txBox="1"/>
          <p:nvPr/>
        </p:nvSpPr>
        <p:spPr>
          <a:xfrm>
            <a:off x="4990788" y="5675035"/>
            <a:ext cx="65594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600" i="1" dirty="0"/>
          </a:p>
          <a:p>
            <a:r>
              <a:rPr lang="it-IT" sz="1400" i="1" dirty="0"/>
              <a:t>Fonte: Sistema informativo ANPAL (Rapporti di lavoro attivati e cessati nei Centri per l’impiego). I dati sono relativi al Centro per l’impiego di Formia, che ha competenza sui Comuni del Distretto Socio Sanitario LT5 e riguardano i rapporti di lavoro soggetti a comunicazioni obbligatorie (dipendenti, collaboratori, ecc.)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BD5D044-10A5-AAFB-1B1F-E40D93AF4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589" y="3286287"/>
            <a:ext cx="6503818" cy="238874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9B62CB-A0E9-BA0C-F3CA-55CD006AC7DA}"/>
              </a:ext>
            </a:extLst>
          </p:cNvPr>
          <p:cNvSpPr txBox="1"/>
          <p:nvPr/>
        </p:nvSpPr>
        <p:spPr>
          <a:xfrm>
            <a:off x="291199" y="2130483"/>
            <a:ext cx="11900801" cy="948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it-IT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Nei comuni del Distretto, il tasso di disoccupazione è diminuito </a:t>
            </a:r>
            <a:r>
              <a:rPr lang="it-IT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(trend comune a livello nazionale)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it-IT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Nei primi tre trimestri 2023, i rapporti di lavoro attivati a tempo determinato sono stati pari all’82,7% del totale </a:t>
            </a:r>
            <a:r>
              <a:rPr lang="it-IT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dei nuovi contratti (dipendenti, collaboratori, ecc.), con un dato simile al 2022.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5981F0F-F616-3F09-2BFF-99B2145A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1" y="3206999"/>
            <a:ext cx="4049101" cy="303282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D9D39E-EEB9-04E3-1832-2E722F8F1157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Stati di bisogno e ambiti di miglioramento dei servizi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704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18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1318726" y="1104966"/>
            <a:ext cx="5348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Attività sociosanitarie	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B97819-EC59-EC77-556B-F10140997AA2}"/>
              </a:ext>
            </a:extLst>
          </p:cNvPr>
          <p:cNvSpPr txBox="1"/>
          <p:nvPr/>
        </p:nvSpPr>
        <p:spPr>
          <a:xfrm>
            <a:off x="704850" y="1597730"/>
            <a:ext cx="11080750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Il </a:t>
            </a:r>
            <a:r>
              <a:rPr lang="it-IT" sz="2200" b="1" dirty="0"/>
              <a:t>Distretto sociosanitario </a:t>
            </a:r>
            <a:r>
              <a:rPr lang="it-IT" sz="2200" dirty="0"/>
              <a:t>è l’ambito territoriale e organizzativo entro cui si realizzano la programmazione e la erogazione delle prestazioni sociali e sanitarie e di quelle sociosanitarie integrate (art. 43, </a:t>
            </a:r>
            <a:r>
              <a:rPr lang="it-IT" sz="2200" dirty="0" err="1"/>
              <a:t>l.r</a:t>
            </a:r>
            <a:r>
              <a:rPr lang="it-IT" sz="2200" dirty="0"/>
              <a:t>. n. 11/2016).</a:t>
            </a:r>
          </a:p>
          <a:p>
            <a:pPr marL="457200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Fattore di contesto</a:t>
            </a:r>
            <a:r>
              <a:rPr lang="it-IT" sz="2200" dirty="0"/>
              <a:t>: attuazione DM 23 maggio 2022, n. 77 (Regolamento recante la definizione di modelli e standard per lo sviluppo dell'assistenza territoriale nel SSN). DGR Regione Lazio n. 643/2022</a:t>
            </a:r>
            <a:r>
              <a:rPr lang="it-IT" sz="2200" b="1" dirty="0"/>
              <a:t>, Linee Guida generali di programmazione degli interventi di riordino territoriale </a:t>
            </a:r>
            <a:r>
              <a:rPr lang="it-IT" sz="2200" dirty="0"/>
              <a:t>in applicazione del PNRR; DD Regione Lazio. Direzione salute e integrazione sociosanitaria, n. G18206 del 20 dicembre 2022</a:t>
            </a:r>
          </a:p>
          <a:p>
            <a:pPr marL="457200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Attività realizzate in partenariato con ASL Latina:</a:t>
            </a:r>
          </a:p>
          <a:p>
            <a:pPr marL="914400" lvl="1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F81BD"/>
                </a:solidFill>
              </a:rPr>
              <a:t>PUA Distrettuale</a:t>
            </a:r>
          </a:p>
          <a:p>
            <a:pPr marL="914400" lvl="1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F81BD"/>
                </a:solidFill>
              </a:rPr>
              <a:t>Unità di Valutazione Multidimensionale Distrettuale (U.V.M.D.) attivata tramite il P.U.A.</a:t>
            </a:r>
          </a:p>
          <a:p>
            <a:pPr marL="457200" indent="-4572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Consultazioni con ASL Latina: </a:t>
            </a:r>
            <a:r>
              <a:rPr lang="it-IT" sz="2200" dirty="0"/>
              <a:t>condividere i processi in corso di riordino dell’assistenza territoriale, che prevedono un potenziamento dei PUA.</a:t>
            </a:r>
          </a:p>
        </p:txBody>
      </p:sp>
    </p:spTree>
    <p:extLst>
      <p:ext uri="{BB962C8B-B14F-4D97-AF65-F5344CB8AC3E}">
        <p14:creationId xmlns:p14="http://schemas.microsoft.com/office/powerpoint/2010/main" val="58396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19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1318726" y="1104966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Relazione sulle attività di partenariato e partecipazione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DE8C61-0122-9344-CCC5-BAF9AF056578}"/>
              </a:ext>
            </a:extLst>
          </p:cNvPr>
          <p:cNvSpPr txBox="1"/>
          <p:nvPr/>
        </p:nvSpPr>
        <p:spPr>
          <a:xfrm>
            <a:off x="601176" y="1700054"/>
            <a:ext cx="1132412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b="1" dirty="0">
                <a:solidFill>
                  <a:srgbClr val="4F81BD"/>
                </a:solidFill>
              </a:rPr>
              <a:t>I PRESUPPOSTI</a:t>
            </a:r>
          </a:p>
          <a:p>
            <a:endParaRPr lang="it-IT" sz="400" b="1" dirty="0">
              <a:solidFill>
                <a:srgbClr val="4F81BD"/>
              </a:solidFill>
            </a:endParaRP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Le </a:t>
            </a:r>
            <a:r>
              <a:rPr lang="it-IT" sz="2200" b="1" dirty="0"/>
              <a:t>attività di partenariato e partecipazione </a:t>
            </a:r>
            <a:r>
              <a:rPr lang="it-IT" sz="2200" dirty="0"/>
              <a:t>sono una parte essenziale del processo di predisposizione del </a:t>
            </a:r>
            <a:r>
              <a:rPr lang="it-IT" sz="2200" dirty="0" err="1"/>
              <a:t>PSdZ</a:t>
            </a:r>
            <a:r>
              <a:rPr lang="it-IT" sz="2200" dirty="0"/>
              <a:t> 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in primo luogo, è stato </a:t>
            </a:r>
            <a:r>
              <a:rPr lang="it-IT" sz="2200" b="1" dirty="0"/>
              <a:t>coinvolto il Comitato Istituzionale </a:t>
            </a:r>
            <a:r>
              <a:rPr lang="it-IT" sz="2200" dirty="0"/>
              <a:t>(Sindaci) che ha approvato gli obiettivi strategici e le priorità d’intervento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È stata realizzata una </a:t>
            </a:r>
            <a:r>
              <a:rPr lang="it-IT" sz="2200" b="1" dirty="0"/>
              <a:t>campagna di comunicazione</a:t>
            </a:r>
            <a:r>
              <a:rPr lang="it-IT" sz="2200" dirty="0"/>
              <a:t>, rivolta a cittadini e stakeholder (e-mailing): sito internet del Distretto (avviso di partecipazione e brochure) e canali social (Facebook) 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È stato predisposto </a:t>
            </a:r>
            <a:r>
              <a:rPr lang="it-IT" sz="2200" b="1" dirty="0"/>
              <a:t>un questionario online</a:t>
            </a:r>
            <a:r>
              <a:rPr lang="it-IT" sz="2200" dirty="0"/>
              <a:t>, per rilevare sia le manifestazioni d’interesse per partecipare ai Tavoli tematici sia i fabbisogni e le proposte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Sono stati organizzati i </a:t>
            </a:r>
            <a:r>
              <a:rPr lang="it-IT" sz="2200" b="1" dirty="0"/>
              <a:t>Tavoli tematici</a:t>
            </a:r>
            <a:r>
              <a:rPr lang="it-IT" sz="2200" dirty="0"/>
              <a:t>, articolati per aree di utenza. 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Con tali strumenti si intendono porre le </a:t>
            </a:r>
            <a:r>
              <a:rPr lang="it-IT" sz="2200" b="1" dirty="0"/>
              <a:t>basi per un coinvolgimento stabile di stakeholder e cittadini </a:t>
            </a:r>
            <a:r>
              <a:rPr lang="it-IT" sz="2200" dirty="0"/>
              <a:t>per diffondere una  vocazione alla partecipazione nel territorio del Distretto e per garantire la massima trasparenza. </a:t>
            </a:r>
          </a:p>
        </p:txBody>
      </p:sp>
    </p:spTree>
    <p:extLst>
      <p:ext uri="{BB962C8B-B14F-4D97-AF65-F5344CB8AC3E}">
        <p14:creationId xmlns:p14="http://schemas.microsoft.com/office/powerpoint/2010/main" val="978091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20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1318726" y="1104966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Relazione sulle attività di partenariato e partecipazione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DE8C61-0122-9344-CCC5-BAF9AF056578}"/>
              </a:ext>
            </a:extLst>
          </p:cNvPr>
          <p:cNvSpPr txBox="1"/>
          <p:nvPr/>
        </p:nvSpPr>
        <p:spPr>
          <a:xfrm>
            <a:off x="454574" y="1645265"/>
            <a:ext cx="1128284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200" b="1" dirty="0">
                <a:solidFill>
                  <a:srgbClr val="4F81BD"/>
                </a:solidFill>
              </a:rPr>
              <a:t>I TAVOLI ISTITUZIONALI</a:t>
            </a:r>
          </a:p>
          <a:p>
            <a:pPr algn="just"/>
            <a:endParaRPr lang="it-IT" sz="400" b="1" dirty="0">
              <a:solidFill>
                <a:srgbClr val="4F81BD"/>
              </a:solidFill>
            </a:endParaRP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Tavolo di confronto con ASP – IRL. </a:t>
            </a:r>
            <a:r>
              <a:rPr lang="it-IT" sz="2200" dirty="0"/>
              <a:t>L’incontro è stato molto utile e si sono poste le basi per iniziative congiunte e per valorizzare a fini sociali immobili del patrimonio di ASP IRL. localizzati nel Comune di Gaeta (ipotesi di un Centro diurno per minori). A tal fine, sarà effettuato un sopralluogo tecnico.</a:t>
            </a: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Tavolo di confronto con ASL Latina. T</a:t>
            </a:r>
            <a:r>
              <a:rPr lang="it-IT" sz="2200" dirty="0"/>
              <a:t>enendo conto dei processi in corso di riordino dell’assistenza territoriale, si è discusso dell’impatto che avranno i nuovi modelli organizzativi, del rafforzamento dei PUA e del ruolo dell’U.V.M.D.</a:t>
            </a:r>
          </a:p>
          <a:p>
            <a:pPr marL="342900" indent="-342900" algn="just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Tavolo di concertazione con le Organizzazioni Sindacali. </a:t>
            </a:r>
            <a:r>
              <a:rPr lang="it-IT" sz="2200" dirty="0"/>
              <a:t> Ha avuto un’ampia partecipazione, essendo intervenuto le principali organizzazioni e i loro referenti territoriali. A seguito dell’incontro, dove sono stati qualificati i principali fabbisogni, è stato convenuto di promuovere un confronto periodico con le OO.SS., per quanto riguarda i fabbisogni del territorio e le possibili proposte sugli ambiti d’intervento rilevanti per le politiche sociali e sociosanitarie. </a:t>
            </a:r>
          </a:p>
        </p:txBody>
      </p:sp>
    </p:spTree>
    <p:extLst>
      <p:ext uri="{BB962C8B-B14F-4D97-AF65-F5344CB8AC3E}">
        <p14:creationId xmlns:p14="http://schemas.microsoft.com/office/powerpoint/2010/main" val="3403116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21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759926" y="1119844"/>
            <a:ext cx="11090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attività di partecipazione: questionario online e tavoli tematici 20 e 21 giugno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737D72E-3A50-A810-78D4-1000B41AB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539" y="1797050"/>
            <a:ext cx="3341471" cy="47418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F6823C11-B929-0243-6ABA-F9ED68929C90}"/>
              </a:ext>
            </a:extLst>
          </p:cNvPr>
          <p:cNvSpPr/>
          <p:nvPr/>
        </p:nvSpPr>
        <p:spPr>
          <a:xfrm>
            <a:off x="9333775" y="2033490"/>
            <a:ext cx="2164703" cy="17799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kern="100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Questionario online</a:t>
            </a:r>
          </a:p>
          <a:p>
            <a:pPr algn="ctr"/>
            <a:r>
              <a:rPr lang="it-IT" b="1" kern="100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Tavoli tematici</a:t>
            </a:r>
          </a:p>
          <a:p>
            <a:pPr algn="ctr"/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https://it.surveymonkey.com/r/LVMTYDQ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D983C-FCBA-194E-CF0A-5CBD6E689E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80" t="19093" r="3848" b="13752"/>
          <a:stretch/>
        </p:blipFill>
        <p:spPr>
          <a:xfrm>
            <a:off x="341941" y="1871565"/>
            <a:ext cx="4276725" cy="448478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09D8540-75F8-A4A8-BEF9-4BB42DC242FC}"/>
              </a:ext>
            </a:extLst>
          </p:cNvPr>
          <p:cNvSpPr txBox="1"/>
          <p:nvPr/>
        </p:nvSpPr>
        <p:spPr>
          <a:xfrm>
            <a:off x="9094829" y="4413995"/>
            <a:ext cx="2642594" cy="1779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it-IT" b="1" kern="100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Interesse alla partecipazione ai Tavoli tematici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it-IT" b="1" kern="100" dirty="0">
                <a:solidFill>
                  <a:srgbClr val="0070C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Raccolta di fabbisogni e di numerose proposte d’intervento</a:t>
            </a:r>
            <a:endParaRPr lang="it-IT" b="1" i="1" kern="1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32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22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419099" y="1104966"/>
            <a:ext cx="10454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Il sistema di monitoraggio delle attività previste nel Piano Sociale di Zona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0930C4-A1F0-BE69-6721-A666D5FB1B34}"/>
              </a:ext>
            </a:extLst>
          </p:cNvPr>
          <p:cNvSpPr txBox="1"/>
          <p:nvPr/>
        </p:nvSpPr>
        <p:spPr>
          <a:xfrm>
            <a:off x="485775" y="1782772"/>
            <a:ext cx="1086802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b="1" dirty="0">
                <a:solidFill>
                  <a:srgbClr val="4F81BD"/>
                </a:solidFill>
              </a:rPr>
              <a:t>Quadro regolatorio rilevante in tema di monitoraggio e valutazione delle politiche sociali</a:t>
            </a:r>
          </a:p>
          <a:p>
            <a:endParaRPr lang="it-IT" sz="400" b="1" dirty="0">
              <a:solidFill>
                <a:srgbClr val="4F81BD"/>
              </a:solidFill>
            </a:endParaRPr>
          </a:p>
          <a:p>
            <a:endParaRPr lang="it-IT" sz="400" b="1" dirty="0">
              <a:solidFill>
                <a:srgbClr val="4F81BD"/>
              </a:solidFill>
            </a:endParaRP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Il </a:t>
            </a:r>
            <a:r>
              <a:rPr lang="it-IT" sz="2200" b="1" dirty="0" err="1"/>
              <a:t>PSdZ</a:t>
            </a:r>
            <a:r>
              <a:rPr lang="it-IT" sz="2200" b="1" dirty="0"/>
              <a:t> deve prevedere</a:t>
            </a:r>
            <a:r>
              <a:rPr lang="it-IT" sz="2200" dirty="0"/>
              <a:t>: “</a:t>
            </a:r>
            <a:r>
              <a:rPr lang="it-IT" sz="2200" i="1" dirty="0"/>
              <a:t>le modalità e gli strumenti per il monitoraggio sullo stato dei bisogni e del sistema locale dei servizi che consentano la misurabilità degli obiettivi assegnati e l’identificazione delle inefficienze”; “i criteri per la valutazione di impatto della programmazione effettuata a livello locale”; “le forme e le modalità di partecipazione dei cittadini e degli utenti al controllo della qualità dei servizi”.(</a:t>
            </a:r>
            <a:r>
              <a:rPr lang="it-IT" sz="2200" dirty="0"/>
              <a:t>art. 48 </a:t>
            </a:r>
            <a:r>
              <a:rPr lang="it-IT" sz="2200" dirty="0" err="1"/>
              <a:t>L.R.n</a:t>
            </a:r>
            <a:r>
              <a:rPr lang="it-IT" sz="2200" dirty="0"/>
              <a:t>. 11/2016)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Nel </a:t>
            </a:r>
            <a:r>
              <a:rPr lang="it-IT" sz="2200" b="1" dirty="0"/>
              <a:t>Piano Sociale Regionale </a:t>
            </a:r>
            <a:r>
              <a:rPr lang="it-IT" sz="2200" dirty="0"/>
              <a:t>erano stati fissati gli standard qualitativi per misurare il grado di attuazione degli interventi, mentre tra le priorità d’intervento si prevedeva l’implementazione di un sistema informativo e un Tavolo valutativo con gli stakeholder.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Decreto del Presidente della Regione Lazio n. T00061 del 09/04/2024: nomina dei componenti di tale </a:t>
            </a:r>
            <a:r>
              <a:rPr lang="it-IT" sz="2200" b="1" dirty="0"/>
              <a:t>Osservatorio regionale delle politiche sociali, </a:t>
            </a:r>
            <a:r>
              <a:rPr lang="it-IT" sz="2200" dirty="0"/>
              <a:t>per la definizione di indicatori e di linee guida per la valutazione d’impatto, secondo una metodologia unitaria. </a:t>
            </a:r>
          </a:p>
        </p:txBody>
      </p:sp>
    </p:spTree>
    <p:extLst>
      <p:ext uri="{BB962C8B-B14F-4D97-AF65-F5344CB8AC3E}">
        <p14:creationId xmlns:p14="http://schemas.microsoft.com/office/powerpoint/2010/main" val="3349598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23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419099" y="1104966"/>
            <a:ext cx="10454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Il sistema di monitoraggio delle attività previste nel Piano Sociale di Zona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0930C4-A1F0-BE69-6721-A666D5FB1B34}"/>
              </a:ext>
            </a:extLst>
          </p:cNvPr>
          <p:cNvSpPr txBox="1"/>
          <p:nvPr/>
        </p:nvSpPr>
        <p:spPr>
          <a:xfrm>
            <a:off x="419099" y="1645265"/>
            <a:ext cx="1086802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b="1" dirty="0">
                <a:solidFill>
                  <a:srgbClr val="4F81BD"/>
                </a:solidFill>
              </a:rPr>
              <a:t>Esigenze e azioni attivabili</a:t>
            </a:r>
          </a:p>
          <a:p>
            <a:endParaRPr lang="it-IT" sz="400" b="1" dirty="0">
              <a:solidFill>
                <a:srgbClr val="4F81BD"/>
              </a:solidFill>
            </a:endParaRPr>
          </a:p>
          <a:p>
            <a:pPr marL="171450" indent="-17145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endParaRPr lang="it-IT" sz="400" dirty="0"/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Si avverte la </a:t>
            </a:r>
            <a:r>
              <a:rPr lang="it-IT" sz="2200" b="1" dirty="0"/>
              <a:t>mancanza sia di un comune sistema informativo dei servizi sociali e di processi di condivisione delle informazioni sia di una vera cultura del dato.</a:t>
            </a:r>
          </a:p>
          <a:p>
            <a:pPr>
              <a:buClr>
                <a:srgbClr val="4F81BD"/>
              </a:buClr>
              <a:buSzPct val="120000"/>
            </a:pPr>
            <a:r>
              <a:rPr lang="it-IT" sz="2200" dirty="0"/>
              <a:t>Pertanto, nel presente Piano sono previste le seguenti azioni: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Avvio di </a:t>
            </a:r>
            <a:r>
              <a:rPr lang="it-IT" sz="2200" b="1" dirty="0"/>
              <a:t>nuove modalità di partecipazione e monitoraggio</a:t>
            </a:r>
            <a:r>
              <a:rPr lang="it-IT" sz="2200" dirty="0"/>
              <a:t>, che si intendono rendere stabili in futuro (</a:t>
            </a:r>
            <a:r>
              <a:rPr lang="it-IT" sz="2200" b="1" dirty="0"/>
              <a:t>tavoli tematici</a:t>
            </a:r>
            <a:r>
              <a:rPr lang="it-IT" sz="2200" dirty="0"/>
              <a:t> e tavoli valutativi)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Sistematizzazione dei dati statistici </a:t>
            </a:r>
            <a:r>
              <a:rPr lang="it-IT" sz="2200" dirty="0"/>
              <a:t>d’interesse del Distretto dati e </a:t>
            </a:r>
            <a:r>
              <a:rPr lang="it-IT" sz="2200" b="1" dirty="0"/>
              <a:t>raccolta dei dati sui servizi comunali attivati</a:t>
            </a:r>
            <a:r>
              <a:rPr lang="it-IT" sz="2200" dirty="0"/>
              <a:t>, oltre a quelli distrettuali, sulla base di una </a:t>
            </a:r>
            <a:r>
              <a:rPr lang="it-IT" sz="2200" b="1" dirty="0"/>
              <a:t>tassonomia comune</a:t>
            </a:r>
            <a:r>
              <a:rPr lang="it-IT" sz="2200" dirty="0"/>
              <a:t>, facendo riferimento al nomenclatore regionale.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Analisi e approfondimento degli </a:t>
            </a:r>
            <a:r>
              <a:rPr lang="it-IT" sz="2200" b="1" dirty="0"/>
              <a:t>standard quantitativi concretamente adottati </a:t>
            </a:r>
            <a:r>
              <a:rPr lang="it-IT" sz="2200" dirty="0"/>
              <a:t>per l’erogazione dei vari servizi distrettuali, i risultati attesi e le metodologie utilizzate per il monitoraggio e la valutazione (indicatori di output, risultato e impatto). 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/>
              <a:t>Quando saranno realizzate queste pre-condizioni si potrà parlare di valutazione d’impatto sociale</a:t>
            </a:r>
            <a:r>
              <a:rPr lang="it-IT" sz="2200" dirty="0"/>
              <a:t>, valorizzando le esperienze positive avviate nel Distretto</a:t>
            </a:r>
          </a:p>
        </p:txBody>
      </p:sp>
    </p:spTree>
    <p:extLst>
      <p:ext uri="{BB962C8B-B14F-4D97-AF65-F5344CB8AC3E}">
        <p14:creationId xmlns:p14="http://schemas.microsoft.com/office/powerpoint/2010/main" val="514521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24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5274F1-46EF-E6BF-EF04-442C7A4996C7}"/>
              </a:ext>
            </a:extLst>
          </p:cNvPr>
          <p:cNvSpPr txBox="1"/>
          <p:nvPr/>
        </p:nvSpPr>
        <p:spPr>
          <a:xfrm>
            <a:off x="419099" y="1013526"/>
            <a:ext cx="104541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Allegati al </a:t>
            </a:r>
            <a:r>
              <a:rPr lang="it-IT" sz="2400" b="1" kern="100" dirty="0" err="1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PSdZ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le schede di progettazione dei servizi distrettuali </a:t>
            </a:r>
            <a:r>
              <a:rPr lang="it-IT" sz="16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(esemplificazione)</a:t>
            </a:r>
            <a:r>
              <a:rPr lang="it-IT" sz="16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440DA97-2113-AD7A-26C1-7D6B1219A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61"/>
          <a:stretch/>
        </p:blipFill>
        <p:spPr>
          <a:xfrm>
            <a:off x="838200" y="1587817"/>
            <a:ext cx="4807985" cy="50537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AC29277-1E65-254C-11A0-35FAF6A8D2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699"/>
          <a:stretch/>
        </p:blipFill>
        <p:spPr>
          <a:xfrm>
            <a:off x="6096000" y="1542097"/>
            <a:ext cx="5565345" cy="50269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57549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25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B5FAA9-27FC-1760-A7DC-7F21C585BCB3}"/>
              </a:ext>
            </a:extLst>
          </p:cNvPr>
          <p:cNvSpPr txBox="1"/>
          <p:nvPr/>
        </p:nvSpPr>
        <p:spPr>
          <a:xfrm>
            <a:off x="256242" y="2306765"/>
            <a:ext cx="11325225" cy="3667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rgbClr val="0070C0"/>
                </a:solidFill>
              </a:rPr>
              <a:t>AZIONI DI SISTEMA </a:t>
            </a:r>
          </a:p>
          <a:p>
            <a:pPr>
              <a:buClr>
                <a:srgbClr val="4F81BD"/>
              </a:buClr>
              <a:buSzPct val="120000"/>
            </a:pPr>
            <a:endParaRPr lang="it-IT" sz="400" dirty="0">
              <a:solidFill>
                <a:srgbClr val="0070C0"/>
              </a:solidFill>
            </a:endParaRP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Potenziamento della </a:t>
            </a:r>
            <a:r>
              <a:rPr lang="it-IT" sz="2200" b="1" dirty="0">
                <a:solidFill>
                  <a:srgbClr val="4F81BD"/>
                </a:solidFill>
              </a:rPr>
              <a:t>governance</a:t>
            </a:r>
            <a:r>
              <a:rPr lang="it-IT" sz="2200" dirty="0"/>
              <a:t> dei servizi e costituzione del </a:t>
            </a:r>
            <a:r>
              <a:rPr lang="it-IT" sz="2200" b="1" dirty="0">
                <a:solidFill>
                  <a:srgbClr val="4F81BD"/>
                </a:solidFill>
              </a:rPr>
              <a:t>Consorzio</a:t>
            </a: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Potenziamento della </a:t>
            </a:r>
            <a:r>
              <a:rPr lang="it-IT" sz="2200" b="1" dirty="0">
                <a:solidFill>
                  <a:srgbClr val="4F81BD"/>
                </a:solidFill>
              </a:rPr>
              <a:t>capacità amministrativa dell’Ufficio di Piano </a:t>
            </a:r>
            <a:r>
              <a:rPr lang="it-IT" sz="2200" dirty="0"/>
              <a:t>(capitale umano)</a:t>
            </a: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Valorizzazione e coinvolgimento degli stakeholder </a:t>
            </a:r>
            <a:r>
              <a:rPr lang="it-IT" sz="2200" dirty="0"/>
              <a:t>(ASL Latina, Organizzazioni Sindacali, Enti del terzo settore, Centri per l’impiego, Istituti scolastici, Cittadini) per una partecipazione continuativa e strutturata </a:t>
            </a:r>
            <a:r>
              <a:rPr lang="it-IT" sz="2200" dirty="0">
                <a:sym typeface="Wingdings" panose="05000000000000000000" pitchFamily="2" charset="2"/>
              </a:rPr>
              <a:t> </a:t>
            </a:r>
            <a:r>
              <a:rPr lang="it-IT" sz="2200" b="1" dirty="0">
                <a:solidFill>
                  <a:srgbClr val="4F81BD"/>
                </a:solidFill>
              </a:rPr>
              <a:t>TAVOLI PERMANENTI</a:t>
            </a: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Rafforzamento della comunicazione e della condivisione di informazioni </a:t>
            </a:r>
            <a:r>
              <a:rPr lang="it-IT" sz="2200" dirty="0"/>
              <a:t>(cultura del dato)</a:t>
            </a: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Co-programmazione e co-progettazione </a:t>
            </a:r>
            <a:r>
              <a:rPr lang="it-IT" sz="2200" dirty="0"/>
              <a:t>(Risorse comunali, </a:t>
            </a:r>
            <a:r>
              <a:rPr lang="it-IT" sz="2200" dirty="0" err="1"/>
              <a:t>PSdZ</a:t>
            </a:r>
            <a:r>
              <a:rPr lang="it-IT" sz="2200" dirty="0"/>
              <a:t>, Fondi UE 2021-27, PNRR)</a:t>
            </a:r>
          </a:p>
          <a:p>
            <a:pPr marL="342900" indent="-342900">
              <a:spcAft>
                <a:spcPts val="200"/>
              </a:spcAft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Sostegno ai processi d’integrazione socio-sanitaria </a:t>
            </a:r>
            <a:r>
              <a:rPr lang="it-IT" sz="2200" dirty="0"/>
              <a:t>(revisione del Regolamento PUA e dei processi attinenti l’UVMD, dato anche il processo di riorganizzazione in corso).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C4088D-8037-D24F-3B44-B9A1B4C9CDEC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it-IT" sz="2400" b="1" kern="10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D6C59F-D55A-D394-8740-C75E3FC2DB03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TRIENNIO/1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3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26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B5FAA9-27FC-1760-A7DC-7F21C585BCB3}"/>
              </a:ext>
            </a:extLst>
          </p:cNvPr>
          <p:cNvSpPr txBox="1"/>
          <p:nvPr/>
        </p:nvSpPr>
        <p:spPr>
          <a:xfrm>
            <a:off x="205063" y="2052235"/>
            <a:ext cx="11503025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rgbClr val="0070C0"/>
                </a:solidFill>
              </a:rPr>
              <a:t>INTERVENTI SUI SERVIZI </a:t>
            </a:r>
            <a:endParaRPr lang="it-IT" sz="2200" dirty="0">
              <a:solidFill>
                <a:srgbClr val="0070C0"/>
              </a:solidFill>
            </a:endParaRPr>
          </a:p>
          <a:p>
            <a:pPr>
              <a:buClr>
                <a:srgbClr val="4F81BD"/>
              </a:buClr>
              <a:buSzPct val="120000"/>
            </a:pPr>
            <a:endParaRPr lang="it-IT" sz="4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Clr>
                <a:srgbClr val="4F81BD"/>
              </a:buClr>
              <a:buSzPct val="120000"/>
            </a:pP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Famiglia Minori e giovani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Individuazione delle priorità e </a:t>
            </a:r>
            <a:r>
              <a:rPr lang="it-IT" sz="2200" b="1" dirty="0">
                <a:solidFill>
                  <a:srgbClr val="4F81BD"/>
                </a:solidFill>
              </a:rPr>
              <a:t>collaborazione attiva tra soggetti </a:t>
            </a: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nella fase di pianificazione che di attuazione degli interventi  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Maggiore attenzione alle famiglie: </a:t>
            </a:r>
            <a:r>
              <a:rPr lang="it-IT" sz="2200" dirty="0"/>
              <a:t>sostenere i legami e la comunità di relazioni (reti, nuove procedure di presa in carico, lavoro di comunità, sostegno alle famiglie)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Nuovi poli aggregativi per minori e giovani</a:t>
            </a:r>
            <a:r>
              <a:rPr lang="it-IT" sz="2200" dirty="0"/>
              <a:t>, per contenere dispersione scolastica, devianza e favorire il benessere psicologico </a:t>
            </a:r>
            <a:r>
              <a:rPr lang="it-IT" sz="2400" dirty="0"/>
              <a:t>(potenziamento centri diurni, valorizzazione spazi esistenti)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Rafforzare il </a:t>
            </a:r>
            <a:r>
              <a:rPr lang="it-IT" sz="2200" b="1" dirty="0">
                <a:solidFill>
                  <a:srgbClr val="4F81BD"/>
                </a:solidFill>
              </a:rPr>
              <a:t>supporto psicologico e il tutoraggio educativo </a:t>
            </a:r>
            <a:r>
              <a:rPr lang="it-IT" sz="2200" dirty="0"/>
              <a:t>(sportelli di ascolto)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sz="2200" b="1" dirty="0">
                <a:solidFill>
                  <a:srgbClr val="4F81BD"/>
                </a:solidFill>
              </a:rPr>
              <a:t>Progetti di contrasto del gioco d’azzardo patologic</a:t>
            </a:r>
            <a:r>
              <a:rPr lang="it-IT" sz="22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(servizi di auto aiuto, unità di strada, sportelli di ascolto, trattamenti individuali e percorsi di in-formazione)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20DE7A-1D4F-9F4A-D081-644F044DF58B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373FD6-176D-3210-2C00-4A0D2F10AF5B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TRIENNIO/2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4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27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B5FAA9-27FC-1760-A7DC-7F21C585BCB3}"/>
              </a:ext>
            </a:extLst>
          </p:cNvPr>
          <p:cNvSpPr txBox="1"/>
          <p:nvPr/>
        </p:nvSpPr>
        <p:spPr>
          <a:xfrm>
            <a:off x="205063" y="2052235"/>
            <a:ext cx="11503025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rgbClr val="0070C0"/>
                </a:solidFill>
              </a:rPr>
              <a:t>INTERVENTI SUI SERVIZI </a:t>
            </a:r>
            <a:endParaRPr lang="it-IT" sz="2200" dirty="0">
              <a:solidFill>
                <a:srgbClr val="0070C0"/>
              </a:solidFill>
            </a:endParaRPr>
          </a:p>
          <a:p>
            <a:pPr>
              <a:buClr>
                <a:srgbClr val="4F81BD"/>
              </a:buClr>
              <a:buSzPct val="120000"/>
            </a:pPr>
            <a:endParaRPr lang="it-IT" sz="4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Clr>
                <a:srgbClr val="4F81BD"/>
              </a:buClr>
              <a:buSzPct val="120000"/>
            </a:pP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Povertà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2200" dirty="0"/>
              <a:t>Avviare </a:t>
            </a:r>
            <a:r>
              <a:rPr lang="it-IT" sz="2200" b="1" dirty="0">
                <a:solidFill>
                  <a:srgbClr val="4F81BD"/>
                </a:solidFill>
              </a:rPr>
              <a:t>tavoli per un confronto su nuove progettualità </a:t>
            </a:r>
            <a:r>
              <a:rPr lang="it-IT" sz="2200" dirty="0"/>
              <a:t>rispetto ai nuclei familiari a rischio di povertà (esclusi dalla nuova misura di contrasto alla povertà ADI): maggiore collaborazione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Approfondire l’attivazione di </a:t>
            </a:r>
            <a:r>
              <a:rPr lang="it-IT" sz="2200" b="1" dirty="0">
                <a:solidFill>
                  <a:srgbClr val="4F81BD"/>
                </a:solidFill>
              </a:rPr>
              <a:t>interventi organici per costituire strutture di accoglienza dei senza fissa dimora</a:t>
            </a:r>
            <a:r>
              <a:rPr lang="it-IT" sz="22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(superare l’emergenza): sinergia con Croce Rossa, Caritas, ETS                                   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2200" b="1" dirty="0">
                <a:solidFill>
                  <a:srgbClr val="4F81BD"/>
                </a:solidFill>
              </a:rPr>
              <a:t>Promuovere progetti, attraverso il Terzo settore, per la specializzazione lavorativa </a:t>
            </a: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delle persone da occupare in base alla richiesta territoriale 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it-IT" sz="2200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Verificare, con gli uffici competenti, le alternative per aumentare il sostegno ai nuclei con persone sottoposte a provvedimenti giudiziari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20DE7A-1D4F-9F4A-D081-644F044DF58B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373FD6-176D-3210-2C00-4A0D2F10AF5B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TRIENNIO/3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52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28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B5FAA9-27FC-1760-A7DC-7F21C585BCB3}"/>
              </a:ext>
            </a:extLst>
          </p:cNvPr>
          <p:cNvSpPr txBox="1"/>
          <p:nvPr/>
        </p:nvSpPr>
        <p:spPr>
          <a:xfrm>
            <a:off x="167342" y="2025908"/>
            <a:ext cx="11404898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rgbClr val="0070C0"/>
                </a:solidFill>
              </a:rPr>
              <a:t>INTERVENTI SUI SERVIZI </a:t>
            </a:r>
            <a:endParaRPr lang="it-IT" sz="2200" dirty="0">
              <a:solidFill>
                <a:srgbClr val="0070C0"/>
              </a:solidFill>
            </a:endParaRP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endParaRPr lang="it-IT" sz="400" dirty="0"/>
          </a:p>
          <a:p>
            <a:pPr>
              <a:buClr>
                <a:srgbClr val="4F81BD"/>
              </a:buClr>
              <a:buSzPct val="120000"/>
            </a:pP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Anziani</a:t>
            </a:r>
            <a:r>
              <a:rPr lang="it-IT" sz="2400" dirty="0"/>
              <a:t>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autosufficienti e non autosufficienti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Promuovere </a:t>
            </a:r>
            <a:r>
              <a:rPr lang="it-IT" sz="2200" b="1" dirty="0">
                <a:solidFill>
                  <a:srgbClr val="4F81BD"/>
                </a:solidFill>
              </a:rPr>
              <a:t>centri di aggregazione territoriale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 progetti di inclusione con il tessuto sociale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Potenziamento del Servizio di Assistenza Domiciliare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(operatori sanitari e socio-assistenziali).</a:t>
            </a:r>
            <a:endParaRPr lang="it-IT" sz="2200" kern="100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Rafforzare gli </a:t>
            </a:r>
            <a:r>
              <a:rPr lang="it-IT" sz="2200" b="1" dirty="0">
                <a:solidFill>
                  <a:srgbClr val="4F81BD"/>
                </a:solidFill>
              </a:rPr>
              <a:t>interventi di sollievo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(anziani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soli o con figli fuori del territorio regionale). </a:t>
            </a:r>
            <a:endParaRPr lang="it-IT" sz="2200" b="1" kern="0" dirty="0">
              <a:solidFill>
                <a:schemeClr val="accent5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it-IT" sz="2200" b="1" dirty="0">
                <a:solidFill>
                  <a:srgbClr val="4F81BD"/>
                </a:solidFill>
              </a:rPr>
              <a:t>Anziani non autosufficienti: crescente bisogno di cura e assistenza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(aumento delle malattie croniche)</a:t>
            </a:r>
            <a:r>
              <a:rPr lang="it-IT" sz="2200" kern="10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i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nterventi per favorire la </a:t>
            </a:r>
            <a:r>
              <a:rPr lang="it-IT" sz="2200" b="1" dirty="0">
                <a:solidFill>
                  <a:srgbClr val="4F81BD"/>
                </a:solidFill>
              </a:rPr>
              <a:t>permanenza dell'anziano nell'ambiente familiare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(evitare l'istituzionalizzazione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). R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imozione isolamento sociale e potenziamento dell'autonomia residua.</a:t>
            </a:r>
            <a:endParaRPr lang="it-IT" sz="2200" kern="100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Più </a:t>
            </a:r>
            <a:r>
              <a:rPr lang="it-IT" sz="2200" b="1" dirty="0">
                <a:solidFill>
                  <a:srgbClr val="4F81BD"/>
                </a:solidFill>
              </a:rPr>
              <a:t>sostegni al caregiver </a:t>
            </a:r>
            <a:r>
              <a:rPr lang="it-IT" sz="2200" kern="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anche attraverso la creazione di una rete di supporto</a:t>
            </a:r>
            <a:endParaRPr lang="it-IT" sz="2200" kern="100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endParaRPr lang="it-IT" sz="22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20DE7A-1D4F-9F4A-D081-644F044DF58B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373FD6-176D-3210-2C00-4A0D2F10AF5B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TRIENNIO/4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67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29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B5FAA9-27FC-1760-A7DC-7F21C585BCB3}"/>
              </a:ext>
            </a:extLst>
          </p:cNvPr>
          <p:cNvSpPr txBox="1"/>
          <p:nvPr/>
        </p:nvSpPr>
        <p:spPr>
          <a:xfrm>
            <a:off x="307974" y="2217335"/>
            <a:ext cx="115030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rgbClr val="0070C0"/>
                </a:solidFill>
              </a:rPr>
              <a:t>INTERVENTI SUI SERVIZI</a:t>
            </a:r>
            <a:endParaRPr lang="it-IT" sz="2200" dirty="0">
              <a:solidFill>
                <a:srgbClr val="0070C0"/>
              </a:solidFill>
            </a:endParaRPr>
          </a:p>
          <a:p>
            <a:pPr>
              <a:buClr>
                <a:srgbClr val="4F81BD"/>
              </a:buClr>
              <a:buSzPct val="120000"/>
            </a:pPr>
            <a:r>
              <a:rPr lang="it-IT" sz="2200" b="1" dirty="0">
                <a:solidFill>
                  <a:schemeClr val="accent5">
                    <a:lumMod val="50000"/>
                  </a:schemeClr>
                </a:solidFill>
              </a:rPr>
              <a:t>Persone con disabilità e con patologie degenerative invalidanti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Coinvolgimento</a:t>
            </a:r>
            <a:r>
              <a:rPr lang="it-IT" sz="2200" dirty="0"/>
              <a:t> delle famiglie e delle persone con disabilità nelle progettazione delle politiche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Potenziamento dei PUA </a:t>
            </a:r>
            <a:r>
              <a:rPr lang="it-IT" sz="2200" dirty="0"/>
              <a:t>(rafforzamento dei piani personalizzati e dei processi di presa in carico)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Rafforzamento del </a:t>
            </a:r>
            <a:r>
              <a:rPr lang="it-IT" sz="2200" b="1" dirty="0">
                <a:solidFill>
                  <a:srgbClr val="4F81BD"/>
                </a:solidFill>
              </a:rPr>
              <a:t>Servizio di Assistenza Domiciliare </a:t>
            </a:r>
            <a:r>
              <a:rPr lang="it-IT" sz="2200" dirty="0"/>
              <a:t>(operatori socio-assistenziali e sanitari)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4F81BD"/>
                </a:solidFill>
              </a:rPr>
              <a:t>Promozione di progetti di vita indipendente </a:t>
            </a:r>
            <a:r>
              <a:rPr lang="it-IT" sz="2200" dirty="0"/>
              <a:t>(socializzazione; formazione professionalizzante per giovani adulti disabili, con inserimento in contesti di lavoro protetti)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Sostegno al "</a:t>
            </a:r>
            <a:r>
              <a:rPr lang="it-IT" sz="2200" b="1" dirty="0">
                <a:solidFill>
                  <a:srgbClr val="4F81BD"/>
                </a:solidFill>
              </a:rPr>
              <a:t>Dopo Di Noi</a:t>
            </a:r>
            <a:r>
              <a:rPr lang="it-IT" sz="2200" dirty="0"/>
              <a:t>" e ai  </a:t>
            </a:r>
            <a:r>
              <a:rPr lang="it-IT" sz="2200" b="1" dirty="0">
                <a:solidFill>
                  <a:srgbClr val="4F81BD"/>
                </a:solidFill>
              </a:rPr>
              <a:t>caregiver</a:t>
            </a:r>
            <a:r>
              <a:rPr lang="it-IT" sz="2200" dirty="0"/>
              <a:t> (rafforzare la rete di supporto)</a:t>
            </a:r>
          </a:p>
          <a:p>
            <a:pPr marL="342900" indent="-342900">
              <a:buClr>
                <a:srgbClr val="4F81BD"/>
              </a:buClr>
              <a:buSzPct val="120000"/>
              <a:buFont typeface="Arial" panose="020B0604020202020204" pitchFamily="34" charset="0"/>
              <a:buChar char="•"/>
            </a:pPr>
            <a:r>
              <a:rPr lang="it-IT" sz="2200" dirty="0"/>
              <a:t>Rafforzamento </a:t>
            </a:r>
            <a:r>
              <a:rPr lang="it-IT" sz="2200" b="1" dirty="0">
                <a:solidFill>
                  <a:srgbClr val="4F81BD"/>
                </a:solidFill>
              </a:rPr>
              <a:t>interventi per i minori con disturbi dello spettro autistico </a:t>
            </a:r>
            <a:r>
              <a:rPr lang="it-IT" sz="2200" dirty="0"/>
              <a:t>(protocollo distrettuale di presa in carico, rete con enti scolastici e terzo settore, progetti di vita)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2200" b="1" dirty="0">
                <a:solidFill>
                  <a:srgbClr val="4F81BD"/>
                </a:solidFill>
              </a:rPr>
              <a:t>Sperimentare interventi con la logica del budget di salute </a:t>
            </a:r>
            <a:r>
              <a:rPr lang="it-IT" sz="2200" dirty="0"/>
              <a:t>(progetto di vita con la comunità locale: autonomia, socialità e lavoro), a partire dalla esperienze già avviate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FB8171-6779-3F78-C160-44FE8C045369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75631E9-BF69-D90F-3B85-6E84E97E201B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TRIENNIO/5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727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30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FB8171-6779-3F78-C160-44FE8C045369}"/>
              </a:ext>
            </a:extLst>
          </p:cNvPr>
          <p:cNvSpPr txBox="1"/>
          <p:nvPr/>
        </p:nvSpPr>
        <p:spPr>
          <a:xfrm>
            <a:off x="902802" y="1117620"/>
            <a:ext cx="9554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 di miglioramento dei servizi</a:t>
            </a:r>
            <a:r>
              <a:rPr lang="it-IT" sz="2400" b="1" kern="100" dirty="0">
                <a:solidFill>
                  <a:srgbClr val="002060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strategie future</a:t>
            </a:r>
            <a:r>
              <a:rPr lang="it-IT" sz="20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it-IT" sz="20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75631E9-BF69-D90F-3B85-6E84E97E201B}"/>
              </a:ext>
            </a:extLst>
          </p:cNvPr>
          <p:cNvSpPr txBox="1"/>
          <p:nvPr/>
        </p:nvSpPr>
        <p:spPr>
          <a:xfrm>
            <a:off x="483912" y="1681415"/>
            <a:ext cx="1086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AZIONI TARGET PER IL TRIENNIO/6</a:t>
            </a:r>
          </a:p>
          <a:p>
            <a:pPr>
              <a:spcAft>
                <a:spcPts val="30"/>
              </a:spcAft>
            </a:pPr>
            <a:endParaRPr lang="it-IT" sz="4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12BD0F2-4FC4-37E5-EE5E-86905930F006}"/>
              </a:ext>
            </a:extLst>
          </p:cNvPr>
          <p:cNvSpPr/>
          <p:nvPr/>
        </p:nvSpPr>
        <p:spPr>
          <a:xfrm>
            <a:off x="586920" y="2204635"/>
            <a:ext cx="11408229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</a:rPr>
              <a:t>INTERVENTI SUI SERVIZI </a:t>
            </a:r>
            <a:endParaRPr lang="it-IT" sz="2000" dirty="0">
              <a:solidFill>
                <a:srgbClr val="0070C0"/>
              </a:solidFill>
            </a:endParaRPr>
          </a:p>
          <a:p>
            <a:pPr>
              <a:buClr>
                <a:srgbClr val="4F81BD"/>
              </a:buClr>
              <a:buSzPct val="120000"/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</a:rPr>
              <a:t>Disagio adulti e altri interventi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Rafforzare gli interventi </a:t>
            </a:r>
            <a:r>
              <a:rPr lang="it-IT" sz="2200" b="1" dirty="0">
                <a:solidFill>
                  <a:srgbClr val="4F81BD"/>
                </a:solidFill>
              </a:rPr>
              <a:t>per contrastare la povertà </a:t>
            </a:r>
            <a:r>
              <a:rPr lang="it-IT" sz="2200" dirty="0"/>
              <a:t>(famiglie monoreddito, sostegni economici)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b="1" dirty="0">
                <a:solidFill>
                  <a:srgbClr val="4F81BD"/>
                </a:solidFill>
              </a:rPr>
              <a:t>Maggiore comunicazione</a:t>
            </a:r>
            <a:r>
              <a:rPr lang="it-IT" sz="2200" dirty="0"/>
              <a:t>, servizi di assistenza e ascolto per attivare progetti personalizzati, valorizzando le reti territoriali (rafforzare il senso di comunità). </a:t>
            </a:r>
            <a:endParaRPr lang="it-IT" sz="22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Itinerari di </a:t>
            </a:r>
            <a:r>
              <a:rPr lang="it-IT" sz="2200" b="1" dirty="0">
                <a:solidFill>
                  <a:srgbClr val="4F81BD"/>
                </a:solidFill>
              </a:rPr>
              <a:t>accompagnamento per disagi psichici </a:t>
            </a:r>
            <a:r>
              <a:rPr lang="it-IT" sz="2200" dirty="0"/>
              <a:t>(adulti e giovani)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Verificare </a:t>
            </a:r>
            <a:r>
              <a:rPr lang="it-IT" sz="2200" b="1" dirty="0">
                <a:solidFill>
                  <a:srgbClr val="4F81BD"/>
                </a:solidFill>
              </a:rPr>
              <a:t>fattibilità di un Centro Diurno per tossicodipendenti 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Verificare </a:t>
            </a:r>
            <a:r>
              <a:rPr lang="it-IT" sz="2200" b="1" dirty="0">
                <a:solidFill>
                  <a:srgbClr val="4F81BD"/>
                </a:solidFill>
              </a:rPr>
              <a:t>opportunità di collocamento delle persone con disabilità e in età lavorativa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Promuovere la fruibilità di </a:t>
            </a:r>
            <a:r>
              <a:rPr lang="it-IT" sz="2200" b="1" dirty="0">
                <a:solidFill>
                  <a:srgbClr val="4F81BD"/>
                </a:solidFill>
              </a:rPr>
              <a:t>servizi/sportello per donne vittime di violenza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Clr>
                <a:srgbClr val="4F81BD"/>
              </a:buClr>
              <a:buSzPct val="120000"/>
              <a:buFont typeface="Symbol" panose="05050102010706020507" pitchFamily="18" charset="2"/>
              <a:buChar char=""/>
            </a:pPr>
            <a:r>
              <a:rPr lang="it-IT" sz="2200" dirty="0"/>
              <a:t>Promuovere </a:t>
            </a:r>
            <a:r>
              <a:rPr lang="it-IT" sz="2200" b="1" dirty="0">
                <a:solidFill>
                  <a:srgbClr val="4F81BD"/>
                </a:solidFill>
              </a:rPr>
              <a:t>servizi di mediazione culturale </a:t>
            </a:r>
            <a:r>
              <a:rPr lang="it-IT" sz="2200" dirty="0"/>
              <a:t>per immigrati e minoranze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endParaRPr lang="it-IT" sz="2200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97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31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D1F5EA-5A8E-164D-2B36-3D0F824CB086}"/>
              </a:ext>
            </a:extLst>
          </p:cNvPr>
          <p:cNvSpPr txBox="1"/>
          <p:nvPr/>
        </p:nvSpPr>
        <p:spPr>
          <a:xfrm>
            <a:off x="1572727" y="2006666"/>
            <a:ext cx="8180873" cy="159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it-IT" sz="48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attività di partecipazione: </a:t>
            </a:r>
          </a:p>
          <a:p>
            <a:pPr algn="ctr">
              <a:spcAft>
                <a:spcPts val="200"/>
              </a:spcAft>
            </a:pPr>
            <a:r>
              <a:rPr lang="it-IT" sz="4800" b="1" kern="100" dirty="0">
                <a:solidFill>
                  <a:srgbClr val="00206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questionario online (focus)</a:t>
            </a:r>
            <a:endParaRPr lang="it-IT" sz="4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22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32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5A80B6-52CA-D3AD-AF9A-3D69B6CFF44E}"/>
              </a:ext>
            </a:extLst>
          </p:cNvPr>
          <p:cNvSpPr txBox="1"/>
          <p:nvPr/>
        </p:nvSpPr>
        <p:spPr>
          <a:xfrm>
            <a:off x="408315" y="1064141"/>
            <a:ext cx="45346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640896" y="1541195"/>
            <a:ext cx="9341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D3) Quali sono le principali aree d'intervento dell'Ente con il quale lavora/collabora?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06D3463-B00E-A4E1-A820-C95DA753B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56" t="20694" r="10001" b="12361"/>
          <a:stretch/>
        </p:blipFill>
        <p:spPr>
          <a:xfrm>
            <a:off x="1767760" y="2068511"/>
            <a:ext cx="7038103" cy="4470401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5FBA1704-B595-1F94-6971-BD49295BDBE4}"/>
              </a:ext>
            </a:extLst>
          </p:cNvPr>
          <p:cNvSpPr/>
          <p:nvPr/>
        </p:nvSpPr>
        <p:spPr>
          <a:xfrm>
            <a:off x="7667625" y="3057216"/>
            <a:ext cx="305752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it-IT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Hanno partecipato al questionario:</a:t>
            </a: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Enti del Terzo Settore</a:t>
            </a: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Enti pubblici e privati</a:t>
            </a: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Cittadini</a:t>
            </a:r>
          </a:p>
        </p:txBody>
      </p:sp>
    </p:spTree>
    <p:extLst>
      <p:ext uri="{BB962C8B-B14F-4D97-AF65-F5344CB8AC3E}">
        <p14:creationId xmlns:p14="http://schemas.microsoft.com/office/powerpoint/2010/main" val="2983955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33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631371" y="1468457"/>
            <a:ext cx="9341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D4) In quale delle seguenti aree avverte le maggiori esigenze di rafforzamento dei servizi sociali e socio sanitari erogati nel territorio del Distretto? (selezionare al massimo tre caselle)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2E3493C-825C-5CE1-00D4-E6D2E8C0D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15" t="26389" r="15001" b="18333"/>
          <a:stretch/>
        </p:blipFill>
        <p:spPr>
          <a:xfrm>
            <a:off x="2178502" y="2177657"/>
            <a:ext cx="6792893" cy="454381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99C364-81BC-9E88-2E5A-269324B1E7C8}"/>
              </a:ext>
            </a:extLst>
          </p:cNvPr>
          <p:cNvSpPr txBox="1"/>
          <p:nvPr/>
        </p:nvSpPr>
        <p:spPr>
          <a:xfrm>
            <a:off x="408315" y="1064141"/>
            <a:ext cx="45346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08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34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5A80B6-52CA-D3AD-AF9A-3D69B6CFF44E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517071" y="1525806"/>
            <a:ext cx="10979604" cy="4871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FAMIGLIA, MINORI E GIOVANI/1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Interventi relativi al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supporto dell'educativa scolastica per alunni BES e/o DSA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(ora garantita ai soli portatori di 104/92). Centri per  dopo-scuola (anche DSA)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Contributi per le rette per minori collocati in strutture fuori dal territorio regionale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Interventi per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contenere la dispersione scolastica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per promuovere attività pomeridiane per minori segnalati e/o in carico ai servizi (progetti di rete)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Minori: spazi/poli aggregativi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(spazi gioco e laboratori educativi, creativi, manipolativo-espressivi, naturalistici, sportivi, musicali, teatrali, ecc.) per minori (6-12 anni) e adolescenti (13-17 anni), in particolare per quelli a rischio di esclusione.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Necessità di supporto psicologico e tutoraggio educativo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(modelli di vita positivi e sviluppo competenze)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Difficoltà dei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minori affetti da disturbo dello spettro autistico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nel trovare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specialisti convenzionati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(Albo regionale) e con competenze ed esperienza appropriate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Giovani: Luoghi di aggregazioni e socializzazione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(durante l’inverno) per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contenere devianza 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favorire il </a:t>
            </a:r>
            <a:r>
              <a:rPr lang="it-IT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benessere psicologico</a:t>
            </a:r>
            <a:r>
              <a:rPr lang="it-IT" sz="1800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Sportelli d’ascolto, orientamento ed empowerment personale. Supporto e consulenza per i giovani dell'isola (assistente al linguaggio per il Centro il Veliero di Ponza)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669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35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498020" y="1525806"/>
            <a:ext cx="11408229" cy="534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FAMIGLIA, MINORI E GIOVANI/2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Servizi di accoglienza per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giovani adulti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usciti dalle strutture di accoglienza, non completamente autonomi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Formazione e interventi di sostegno alla genitorialità consapevole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kern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-training, incontri di mutuo-aiuto) e per la prevenzione di comportamenti disfunzionali legati alle nuove tecnologie (disturbi da tecnologie digitali)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Centri per la famiglia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come luogo di accoglienza delle problematiche e strutturazione di interventi che possono riguardare vari ambiti, psico-socio-educativo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Servizi di supporto, anche abitativo in cohousing, per i padri separati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(mediazione famigliare, supporto educativo, gruppi auto aiuto)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Servizi di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accoglienza residenziale per minori, italiani e stranieri, privi di riferimenti genitorial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o temporaneamente affidati dal Tribunale dei Minorenni ai Servizi Sociali.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Collaborazione per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 in favore di nuclei familiari con presenza di persone sottoposte a misure restrittive della libertà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(cultura della giustizia riparativa e promozione della legalità)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Centro EDA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maggiore conflittualità genitoriale e necessità di interventi diversificati e integrati (servizi socio-sanitari, giudiziari e privato sociale). Necessità di un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rafforzamento della Rete Territoriale Interistituzionale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sviluppare centri/servizi specialistici e Centri per la famiglia (favorire un sano sviluppo evolutivo)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Sportello di Accoglienza per le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Donne Vittime di Violenza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3D5D3D-9C9D-C5D2-2B46-B1CD7E1BB916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00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36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498020" y="1649631"/>
            <a:ext cx="11408229" cy="4775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DISAGIO ADULTI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Psichiatria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inserimento dei pazienti fino a 18 anni dal materno infantile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Progetti di contrasto del gioco d’azzardo patologico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(servizi di auto aiuto, unità di strada, sportelli di ascolto, trattamenti individuali e percorsi di in-formazione per famiglie e giovani, centro clinico con gruppi AMA)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Collaborazioni interistituzionali nella predisposizione di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proposte di trattamentali di persone sottoposte a misure e sanzioni di comunità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particolari disagi sociali, psichici ecc.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Individuazione delle priorità e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collaborazione attiva tra soggetti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nella fase di pianificazione che di attuazione degli interventi  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Isola di Ponza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esigenze di supporto psichiatrico e strutturazione di un protocollo di intervento d’emergenza in collaborazione tra i servizi; Disagio legato all'utilizzo di stupefacenti e/o alcool (fascia adolescenziale e adulta).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Occorre predisporre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itinerari di accompagnamento per disagi psichici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(fascia sempre più consistente di adulti e di giovani)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Centro Diurno per tossicodipendenti 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Collocamento delle persone con disabilità e in età lavorativa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Incrementare gli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alloggi di urgenza del PIS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la rete delle strutture disponibili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AEE3A69-9646-A633-8C5F-60E192DD363C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360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37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498020" y="1649631"/>
            <a:ext cx="11017705" cy="4681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POVERTÀ</a:t>
            </a:r>
          </a:p>
          <a:p>
            <a:pPr lvl="0"/>
            <a:endParaRPr lang="it-IT" sz="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Esigenza di un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confronto su ipotesi di intervento rispetto ai nuclei familiari a rischio di povertà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(esclusi dalla nuova misura di contrasto alla povertà ADI)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Nuove progettualità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volte a favorire la prevenzione e il contrasto della povertà.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Sostegno a nuclei con presenza di persone con provvedimenti giudiziari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Necessario predisporre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 organici e stabili per costituire strutture di accoglienza dei senza fissa dimora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(superare la logica emergenziale), in sinergia con Croce Rossa, Caritas, Associazioni del Terzo Settore, ecc. L’iniziativa va coordinata e supportata adeguatamente dal Distretto Socio Sanitario (latitante in questi ultimi anni)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Carenza di alloggi di primo interventi - mensa sociale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Stanziamento di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nuove risorse /maggiore collaborazione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altri enti coinvolti                                                                                                   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Creazione di </a:t>
            </a:r>
            <a:r>
              <a:rPr lang="it-IT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progetti, attraverso il Terzo settore, per la specializzazione lavorativa </a:t>
            </a:r>
            <a:r>
              <a:rPr lang="it-IT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delle persone da occupare in base alla richiesta territoriale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it-IT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E6FC01-48B7-12D3-B96B-98F5FF74A261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1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38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5A80B6-52CA-D3AD-AF9A-3D69B6CFF44E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517071" y="1525806"/>
            <a:ext cx="10979604" cy="4777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ANZIANI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200"/>
              </a:spcAft>
            </a:pPr>
            <a:endParaRPr lang="it-IT" sz="400" b="1" kern="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200"/>
              </a:spcAft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ANZIANI AUTOSUFFICIENTI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Necessità di un </a:t>
            </a:r>
            <a:r>
              <a:rPr lang="it-IT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incremento di interventi di sollievo </a:t>
            </a:r>
            <a:r>
              <a:rPr lang="it-IT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(anziani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soli o con figli fuori del territorio regionale)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Promuovere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centri di aggregazione territoriali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progetti di inclusione con il tessuto sociale.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endParaRPr lang="it-IT" sz="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it-IT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ANZIANI NON AUTOSUFFICIENTI</a:t>
            </a: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Crescente bisogno di cura e assistenza </a:t>
            </a:r>
            <a:r>
              <a:rPr lang="it-IT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 persone anziane non autosufficienti (aumento delle malattie croniche), spesso senza figli e/o parenti vicini.  </a:t>
            </a:r>
            <a:endParaRPr lang="it-IT" kern="1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Interventi per favorire la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permanenza dell'anziano nell'ambiente familiare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(evitare l'istituzionalizzazione</a:t>
            </a:r>
            <a:r>
              <a:rPr lang="it-IT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Incremento degli interventi atti alla rimozione dell'isolamento sociale e potenziamento dell'autonomia residua.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Potenziamento del Servizio di Assistenza Domiciliare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(operatori sanitari e socio-assistenziali). Segnalata la quasi totale assenza di personale disponibile a svolgere il servizio sull’Isola.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Rafforzare il servizio con attività socio sanitarie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capaci non solo di garantire assistenza socio assistenziale ma di rafforzare anche attività di cura sanitaria attraverso l'impiego di personale socio sanitario o sanitario.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Più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sostegni al caregiver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anche attraverso la creazione di una rete di supporto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079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39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498020" y="1525806"/>
            <a:ext cx="11408229" cy="4902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DISABILITÀ/1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numero dei diversamente abili sia in età infantile che in fase più avanzata, è tendenzialmente raddoppiato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nell'anno scolastico 2022/2023 sono quasi 338 mila gli alunni con disabilità che frequentano le scuole italiane (pari al 4,1% degli iscritti, fonte MIUR), quasi 21mila in più rispetto all'anno precedente (+7%)  [Istat – Alunni con disabilità nelle scuole </a:t>
            </a:r>
            <a:r>
              <a:rPr lang="it-IT" sz="1800" kern="0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a.s.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2022-2023, febbraio 2024]. 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Aumentano i bisogni di cura e assistenza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occorre potenziare i servizi di assistenza scolastica e lo sviluppo di servizi di assistenza domiciliare a loro dedicati. Favorire lo sviluppo di nuove forme di presa in carico.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Coinvolgere attivamente le persone con disabilità nelle politiche sociali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attraverso organi rappresentativi il cui parere non sia solo ed esclusivamente consultivo, ma anche vincolante.   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Potenziamento del Servizio di Assistenza Domiciliare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(operatori socio-assistenziali e sanitari).    Favorire l'accesso ad un numero maggiore di utenti ai servizi ed interventi previsti delle progettualità esistenti.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Ampliare la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progettazione dei singoli progetti di vita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(formazione professionalizzante per giovani adulti disabili, con inserimento in contesti di lavoro protetti)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Problematica del "Dopo Di Noi"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(disponibilità di appartamenti di civile abitazione) e potenziamento del sostegno alle famiglie e ai  caregiver. Forme di cohousing tra gruppi di pari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3D5D3D-9C9D-C5D2-2B46-B1CD7E1BB916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908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40</a:t>
            </a:fld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643ED4-2E44-104F-69E8-DC384A429D58}"/>
              </a:ext>
            </a:extLst>
          </p:cNvPr>
          <p:cNvSpPr/>
          <p:nvPr/>
        </p:nvSpPr>
        <p:spPr>
          <a:xfrm>
            <a:off x="498020" y="1525806"/>
            <a:ext cx="11408229" cy="4902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 DISABILITÀ/2</a:t>
            </a:r>
          </a:p>
          <a:p>
            <a:pPr lvl="0"/>
            <a:endParaRPr lang="it-IT" sz="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Autismo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predisposizione di un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protocollo distrettuale di presa in carico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dalla diagnosi all'intervento, in rete con gli enti scolastici e del terzo settore (linee guida nazionali e regionali);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attivazione del progetto di vita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programmi di sviluppo delle competenze (vita quotidiana e autonomie personali), </a:t>
            </a:r>
            <a:r>
              <a:rPr lang="it-IT" sz="1800" kern="0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-lavorative e lavorative, in rete con le imprese del territorio; gruppi appartamento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Ipotizzare la nascita di servizi che superino i Centri Diurni e siano capaci di offrire risposte anche ai soggetti autistici.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Centri diurni di accoglienza e accompagnamento per persone con disabilità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Residenzialità - Sviluppo autonomie;   Inclusione;   Sviluppo capacità residuali - inserimento al lavoro;  Centri diurni;  Attività pomeridiane e tempo libero;  Sport inclusivo.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Sviluppare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interventi oltre la singola ora di prestazione: Budget di Salute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per costruire un progetto di vita con la comunità locale (non solo casa habitat e/o socialità, ma anche lavoro). Ripensare in tal senso i Centri Diurni (esperienze positive nel territorio, con grandi risultati in tema di autonomie</a:t>
            </a:r>
            <a:r>
              <a:rPr lang="it-IT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benessere della persona fragile). 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Ripensare il servizio di Assistenza scolastica specialistica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oltre la singola ora di intervento presso la scuola (presa in carico globale del minore)</a:t>
            </a:r>
            <a:endParaRPr lang="it-IT" sz="1800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Più sostegni al caregiver </a:t>
            </a:r>
            <a:r>
              <a:rPr lang="it-IT" sz="1800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anche attraverso la creazione di una </a:t>
            </a:r>
            <a:r>
              <a:rPr lang="it-IT" sz="1800" b="1" kern="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rete di supporto</a:t>
            </a:r>
            <a:endParaRPr lang="it-IT" sz="1800" b="1" kern="1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3D5D3D-9C9D-C5D2-2B46-B1CD7E1BB916}"/>
              </a:ext>
            </a:extLst>
          </p:cNvPr>
          <p:cNvSpPr txBox="1"/>
          <p:nvPr/>
        </p:nvSpPr>
        <p:spPr>
          <a:xfrm>
            <a:off x="408315" y="1064141"/>
            <a:ext cx="7221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"/>
              </a:spcAft>
            </a:pPr>
            <a:r>
              <a:rPr lang="it-IT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I RISULTATI DEL QUESTIONARIO: FABBISOGNI E PROPOSTE</a:t>
            </a:r>
            <a:endParaRPr lang="it-IT" sz="2000" b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>
              <a:spcAft>
                <a:spcPts val="30"/>
              </a:spcAft>
            </a:pPr>
            <a:endParaRPr lang="it-IT" sz="400" b="1" i="1" kern="1200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7062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3BAA6F2-23EC-D79A-69AA-87C6E6CB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84295-8242-4AF6-9A1D-7EE7BEFEF4B5}" type="slidenum">
              <a:rPr lang="it-IT" smtClean="0"/>
              <a:t>41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CEBA088-CFDF-1F35-BFFA-35FD9898B162}"/>
              </a:ext>
            </a:extLst>
          </p:cNvPr>
          <p:cNvSpPr txBox="1"/>
          <p:nvPr/>
        </p:nvSpPr>
        <p:spPr>
          <a:xfrm>
            <a:off x="1899556" y="2590219"/>
            <a:ext cx="800022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kern="1200" dirty="0">
                <a:solidFill>
                  <a:srgbClr val="5B9BD5">
                    <a:lumMod val="50000"/>
                  </a:srgb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Grazie per l’attenzione!</a:t>
            </a:r>
          </a:p>
          <a:p>
            <a:pPr algn="ctr"/>
            <a:endParaRPr lang="it-IT" sz="2800" dirty="0">
              <a:solidFill>
                <a:srgbClr val="5B9BD5">
                  <a:lumMod val="50000"/>
                </a:srgbClr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lvl="0" algn="ctr"/>
            <a:r>
              <a:rPr lang="it-IT" sz="2800" kern="1200" dirty="0">
                <a:solidFill>
                  <a:srgbClr val="5B9BD5">
                    <a:lumMod val="50000"/>
                  </a:srgbClr>
                </a:solidFill>
                <a:latin typeface="Candara" panose="020E0502030303020204" pitchFamily="34" charset="0"/>
                <a:cs typeface="Calibri Light" panose="020F0302020204030204" pitchFamily="34" charset="0"/>
                <a:hlinkClick r:id="rId3"/>
              </a:rPr>
              <a:t>distrettosociosanitariolt5@comune.gaeta.lt.it</a:t>
            </a:r>
            <a:r>
              <a:rPr lang="it-IT" sz="2800" kern="1200" dirty="0">
                <a:solidFill>
                  <a:srgbClr val="5B9BD5">
                    <a:lumMod val="50000"/>
                  </a:srgbClr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  </a:t>
            </a:r>
            <a:endParaRPr lang="it-IT" sz="2800" dirty="0">
              <a:latin typeface="Candara" panose="020E0502030303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B54AB42F-E62B-8B6E-83E6-B2F6F422D174}"/>
              </a:ext>
            </a:extLst>
          </p:cNvPr>
          <p:cNvGrpSpPr/>
          <p:nvPr/>
        </p:nvGrpSpPr>
        <p:grpSpPr>
          <a:xfrm>
            <a:off x="176463" y="5697823"/>
            <a:ext cx="1837846" cy="933449"/>
            <a:chOff x="185" y="5785436"/>
            <a:chExt cx="1907769" cy="863013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6E46C74-D2F7-1655-B754-A6CB7EEBA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87" y="6196012"/>
              <a:ext cx="1776067" cy="452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Sottotitolo 2">
              <a:extLst>
                <a:ext uri="{FF2B5EF4-FFF2-40B4-BE49-F238E27FC236}">
                  <a16:creationId xmlns:a16="http://schemas.microsoft.com/office/drawing/2014/main" id="{8A259CE1-6783-A907-937A-F5895154909A}"/>
                </a:ext>
              </a:extLst>
            </p:cNvPr>
            <p:cNvSpPr txBox="1">
              <a:spLocks/>
            </p:cNvSpPr>
            <p:nvPr/>
          </p:nvSpPr>
          <p:spPr>
            <a:xfrm>
              <a:off x="185" y="5785436"/>
              <a:ext cx="1810911" cy="34006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200" b="1" dirty="0">
                  <a:solidFill>
                    <a:schemeClr val="accent5">
                      <a:lumMod val="50000"/>
                    </a:schemeClr>
                  </a:solidFill>
                  <a:latin typeface="Candara" panose="020E0502030303020204" pitchFamily="34" charset="0"/>
                </a:rPr>
                <a:t>Assistenza tecnica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4883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5487</Words>
  <Application>Microsoft Office PowerPoint</Application>
  <PresentationFormat>Widescreen</PresentationFormat>
  <Paragraphs>610</Paragraphs>
  <Slides>41</Slides>
  <Notes>40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Cambria</vt:lpstr>
      <vt:lpstr>Candara</vt:lpstr>
      <vt:lpstr>Symbol</vt:lpstr>
      <vt:lpstr>Times New Roman</vt:lpstr>
      <vt:lpstr>Wingdings</vt:lpstr>
      <vt:lpstr>Tema di Office</vt:lpstr>
      <vt:lpstr>Presentazione standard di PowerPoint</vt:lpstr>
      <vt:lpstr>Obiettivi dell’incontro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Affido Culturale</dc:title>
  <dc:creator>Viviana Celli</dc:creator>
  <cp:lastModifiedBy>Vittorio De Simone</cp:lastModifiedBy>
  <cp:revision>145</cp:revision>
  <cp:lastPrinted>2024-07-03T11:52:46Z</cp:lastPrinted>
  <dcterms:created xsi:type="dcterms:W3CDTF">2021-04-12T16:25:09Z</dcterms:created>
  <dcterms:modified xsi:type="dcterms:W3CDTF">2024-07-03T11:53:59Z</dcterms:modified>
</cp:coreProperties>
</file>